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6" r:id="rId2"/>
    <p:sldId id="347" r:id="rId3"/>
    <p:sldId id="321" r:id="rId4"/>
    <p:sldId id="302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48" r:id="rId19"/>
    <p:sldId id="335" r:id="rId20"/>
    <p:sldId id="336" r:id="rId21"/>
    <p:sldId id="349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265" r:id="rId3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160"/>
    <p:restoredTop sz="94665"/>
  </p:normalViewPr>
  <p:slideViewPr>
    <p:cSldViewPr snapToGrid="0" snapToObjects="1">
      <p:cViewPr varScale="1">
        <p:scale>
          <a:sx n="113" d="100"/>
          <a:sy n="113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\Downloads\Creacion%20de%20emple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\Downloads\Creacion%20de%20emple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\Documents\Ministerio%20de%20Industria\01.%20Data\Misiones%20-%20Tablas%20estad&#237;st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INCHO\tincho\Hacienda\PRESUPUESTOS\PRESUPUESTO%202017\PROVINCIAL\PRESENTACION%20CAMARA\Machete%20Filmin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INCHO\tincho\Hacienda\PRESUPUESTOS\PRESUPUESTO%202017\PROVINCIAL\PRESENTACION%20CAMARA\Machete%20Filmina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TINCHO\tincho\Hacienda\PRESUPUESTOS\PRESUPUESTO%202017\PROVINCIAL\PRESENTACION%20CAMARA\Machete%20Filmin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INCHO\tincho\Hacienda\PRESUPUESTOS\PRESUPUESTO%202017\PROVINCIAL\PRESENTACION%20CAMARA\Machete%20Filmin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INCHO\tincho\Hacienda\PRESUPUESTOS\PRESUPUESTO%202017\PROVINCIAL\PRESENTACION%20CAMARA\Machete%20Filmin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/>
              <a:t>Índice de creación de empresas</a:t>
            </a:r>
          </a:p>
          <a:p>
            <a:pPr>
              <a:defRPr sz="1600"/>
            </a:pPr>
            <a:r>
              <a:rPr lang="es-ES" sz="1600"/>
              <a:t>Base 100 2004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Misiones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'[Creacion de empleo.xlsx]Cantidad de Empresas'!$J$1:$T$1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'[Creacion de empleo.xlsx]Cantidad de Empresas'!$J$42:$T$42</c:f>
              <c:numCache>
                <c:formatCode>_ * #,##0.0_ ;_ * \-#,##0.0_ ;_ * "-"??_ ;_ @_ </c:formatCode>
                <c:ptCount val="11"/>
                <c:pt idx="0">
                  <c:v>100</c:v>
                </c:pt>
                <c:pt idx="1">
                  <c:v>109.26499577583769</c:v>
                </c:pt>
                <c:pt idx="2">
                  <c:v>118.38918614474792</c:v>
                </c:pt>
                <c:pt idx="3">
                  <c:v>123.79611377076884</c:v>
                </c:pt>
                <c:pt idx="4">
                  <c:v>129.17488031540415</c:v>
                </c:pt>
                <c:pt idx="5">
                  <c:v>129.96339059419893</c:v>
                </c:pt>
                <c:pt idx="6">
                  <c:v>132.70909602928742</c:v>
                </c:pt>
                <c:pt idx="7">
                  <c:v>135.63784849338219</c:v>
                </c:pt>
                <c:pt idx="8">
                  <c:v>136.59532526049026</c:v>
                </c:pt>
                <c:pt idx="9">
                  <c:v>141.25598422979436</c:v>
                </c:pt>
                <c:pt idx="10">
                  <c:v>142.55139397352843</c:v>
                </c:pt>
              </c:numCache>
            </c:numRef>
          </c:val>
          <c:smooth val="0"/>
        </c:ser>
        <c:ser>
          <c:idx val="1"/>
          <c:order val="1"/>
          <c:tx>
            <c:v>Total país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'[Creacion de empleo.xlsx]Cantidad de Empresas'!$J$1:$T$1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'[Creacion de empleo.xlsx]Cantidad de Empresas'!$J$52:$T$52</c:f>
              <c:numCache>
                <c:formatCode>_ * #,##0.0_ ;_ * \-#,##0.0_ ;_ * "-"??_ ;_ @_ </c:formatCode>
                <c:ptCount val="11"/>
                <c:pt idx="0">
                  <c:v>100</c:v>
                </c:pt>
                <c:pt idx="1">
                  <c:v>107.84563741984901</c:v>
                </c:pt>
                <c:pt idx="2">
                  <c:v>115.0026072007627</c:v>
                </c:pt>
                <c:pt idx="3">
                  <c:v>120.75841025933497</c:v>
                </c:pt>
                <c:pt idx="4">
                  <c:v>125.36745235747986</c:v>
                </c:pt>
                <c:pt idx="5">
                  <c:v>126.10378288535657</c:v>
                </c:pt>
                <c:pt idx="6">
                  <c:v>127.74387511508343</c:v>
                </c:pt>
                <c:pt idx="7">
                  <c:v>130.09768855357382</c:v>
                </c:pt>
                <c:pt idx="8">
                  <c:v>130.27530410552652</c:v>
                </c:pt>
                <c:pt idx="9">
                  <c:v>130.37144463364766</c:v>
                </c:pt>
                <c:pt idx="10">
                  <c:v>129.37011659075912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927584"/>
        <c:axId val="453926408"/>
      </c:lineChart>
      <c:catAx>
        <c:axId val="4539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926408"/>
        <c:crosses val="autoZero"/>
        <c:auto val="1"/>
        <c:lblAlgn val="ctr"/>
        <c:lblOffset val="100"/>
        <c:noMultiLvlLbl val="0"/>
      </c:catAx>
      <c:valAx>
        <c:axId val="45392640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9275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/>
              <a:t>Índice de creación de empleo en sector privado </a:t>
            </a:r>
          </a:p>
          <a:p>
            <a:pPr>
              <a:defRPr sz="1600"/>
            </a:pPr>
            <a:r>
              <a:rPr lang="es-ES" sz="1600"/>
              <a:t>Base 100 2004 </a:t>
            </a:r>
          </a:p>
        </c:rich>
      </c:tx>
      <c:layout>
        <c:manualLayout>
          <c:xMode val="edge"/>
          <c:yMode val="edge"/>
          <c:x val="0.267390283562581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Misiones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'[Creacion de empleo.xlsx]Cantidad de Empresas'!$J$1:$V$1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'[Creacion de empleo.xlsx]Empleo Privado Registrado'!$B$42:$N$42</c:f>
              <c:numCache>
                <c:formatCode>0.0</c:formatCode>
                <c:ptCount val="13"/>
                <c:pt idx="0">
                  <c:v>100</c:v>
                </c:pt>
                <c:pt idx="1">
                  <c:v>113.11134782222302</c:v>
                </c:pt>
                <c:pt idx="2">
                  <c:v>122.7334459032358</c:v>
                </c:pt>
                <c:pt idx="3">
                  <c:v>131.10333942078657</c:v>
                </c:pt>
                <c:pt idx="4">
                  <c:v>132.91205153014545</c:v>
                </c:pt>
                <c:pt idx="5">
                  <c:v>132.42013190455512</c:v>
                </c:pt>
                <c:pt idx="6">
                  <c:v>135.1542286938095</c:v>
                </c:pt>
                <c:pt idx="7">
                  <c:v>146.43495958874021</c:v>
                </c:pt>
                <c:pt idx="8">
                  <c:v>149.2399028177106</c:v>
                </c:pt>
                <c:pt idx="9">
                  <c:v>156.0057378105947</c:v>
                </c:pt>
                <c:pt idx="10">
                  <c:v>158.9315956345576</c:v>
                </c:pt>
                <c:pt idx="11">
                  <c:v>169.74268723299593</c:v>
                </c:pt>
                <c:pt idx="12">
                  <c:v>165.44696468067156</c:v>
                </c:pt>
              </c:numCache>
            </c:numRef>
          </c:val>
          <c:smooth val="0"/>
        </c:ser>
        <c:ser>
          <c:idx val="1"/>
          <c:order val="1"/>
          <c:tx>
            <c:v>Total país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'[Creacion de empleo.xlsx]Cantidad de Empresas'!$J$1:$V$1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'[Creacion de empleo.xlsx]Empleo Privado Registrado'!$B$53:$N$53</c:f>
              <c:numCache>
                <c:formatCode>0.0</c:formatCode>
                <c:ptCount val="13"/>
                <c:pt idx="0">
                  <c:v>100</c:v>
                </c:pt>
                <c:pt idx="1">
                  <c:v>111.72883813947109</c:v>
                </c:pt>
                <c:pt idx="2">
                  <c:v>122.54153281162786</c:v>
                </c:pt>
                <c:pt idx="3">
                  <c:v>133.16180922968189</c:v>
                </c:pt>
                <c:pt idx="4">
                  <c:v>141.58716702137193</c:v>
                </c:pt>
                <c:pt idx="5">
                  <c:v>139.41126412549667</c:v>
                </c:pt>
                <c:pt idx="6">
                  <c:v>143.03659854666267</c:v>
                </c:pt>
                <c:pt idx="7">
                  <c:v>149.88613513461928</c:v>
                </c:pt>
                <c:pt idx="8">
                  <c:v>151.79881965163099</c:v>
                </c:pt>
                <c:pt idx="9">
                  <c:v>153.15743067905547</c:v>
                </c:pt>
                <c:pt idx="10">
                  <c:v>153.44530206160718</c:v>
                </c:pt>
                <c:pt idx="11">
                  <c:v>156.96034323262663</c:v>
                </c:pt>
                <c:pt idx="12">
                  <c:v>155.88608230531617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444392"/>
        <c:axId val="565447136"/>
      </c:lineChart>
      <c:catAx>
        <c:axId val="56544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447136"/>
        <c:crosses val="autoZero"/>
        <c:auto val="1"/>
        <c:lblAlgn val="ctr"/>
        <c:lblOffset val="100"/>
        <c:noMultiLvlLbl val="0"/>
      </c:catAx>
      <c:valAx>
        <c:axId val="565447136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444392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 smtClean="0"/>
              <a:t>Empleo</a:t>
            </a:r>
            <a:r>
              <a:rPr lang="es-AR" baseline="0" dirty="0" smtClean="0"/>
              <a:t> privado por trimestre desde 1999 hasta 2016</a:t>
            </a:r>
            <a:endParaRPr lang="es-A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'E10'!$C$75:$CG$75</c:f>
              <c:numCache>
                <c:formatCode>#,##0</c:formatCode>
                <c:ptCount val="83"/>
                <c:pt idx="0">
                  <c:v>46747</c:v>
                </c:pt>
                <c:pt idx="1">
                  <c:v>51807</c:v>
                </c:pt>
                <c:pt idx="2">
                  <c:v>53044</c:v>
                </c:pt>
                <c:pt idx="3">
                  <c:v>51176</c:v>
                </c:pt>
                <c:pt idx="4">
                  <c:v>52855</c:v>
                </c:pt>
                <c:pt idx="5">
                  <c:v>56402</c:v>
                </c:pt>
                <c:pt idx="6">
                  <c:v>57298</c:v>
                </c:pt>
                <c:pt idx="7">
                  <c:v>56954</c:v>
                </c:pt>
                <c:pt idx="8">
                  <c:v>58030</c:v>
                </c:pt>
                <c:pt idx="9">
                  <c:v>61405</c:v>
                </c:pt>
                <c:pt idx="10">
                  <c:v>59843</c:v>
                </c:pt>
                <c:pt idx="11">
                  <c:v>57624</c:v>
                </c:pt>
                <c:pt idx="12">
                  <c:v>57947</c:v>
                </c:pt>
                <c:pt idx="13">
                  <c:v>59738</c:v>
                </c:pt>
                <c:pt idx="14">
                  <c:v>58807</c:v>
                </c:pt>
                <c:pt idx="15">
                  <c:v>58633</c:v>
                </c:pt>
                <c:pt idx="16">
                  <c:v>57371</c:v>
                </c:pt>
                <c:pt idx="17">
                  <c:v>57928</c:v>
                </c:pt>
                <c:pt idx="18">
                  <c:v>56680</c:v>
                </c:pt>
                <c:pt idx="19">
                  <c:v>54686</c:v>
                </c:pt>
                <c:pt idx="20">
                  <c:v>55826</c:v>
                </c:pt>
                <c:pt idx="21">
                  <c:v>59360</c:v>
                </c:pt>
                <c:pt idx="22">
                  <c:v>58735</c:v>
                </c:pt>
                <c:pt idx="23">
                  <c:v>54228</c:v>
                </c:pt>
                <c:pt idx="24">
                  <c:v>50996</c:v>
                </c:pt>
                <c:pt idx="25">
                  <c:v>51890</c:v>
                </c:pt>
                <c:pt idx="26">
                  <c:v>52270</c:v>
                </c:pt>
                <c:pt idx="27">
                  <c:v>51596</c:v>
                </c:pt>
                <c:pt idx="28">
                  <c:v>53897</c:v>
                </c:pt>
                <c:pt idx="29">
                  <c:v>58595</c:v>
                </c:pt>
                <c:pt idx="30">
                  <c:v>61169</c:v>
                </c:pt>
                <c:pt idx="31">
                  <c:v>61138</c:v>
                </c:pt>
                <c:pt idx="32">
                  <c:v>62578</c:v>
                </c:pt>
                <c:pt idx="33">
                  <c:v>67032</c:v>
                </c:pt>
                <c:pt idx="34">
                  <c:v>68782</c:v>
                </c:pt>
                <c:pt idx="35">
                  <c:v>68084</c:v>
                </c:pt>
                <c:pt idx="36">
                  <c:v>70343</c:v>
                </c:pt>
                <c:pt idx="37">
                  <c:v>76252</c:v>
                </c:pt>
                <c:pt idx="38">
                  <c:v>78276</c:v>
                </c:pt>
                <c:pt idx="39">
                  <c:v>77500</c:v>
                </c:pt>
                <c:pt idx="40">
                  <c:v>79008</c:v>
                </c:pt>
                <c:pt idx="41">
                  <c:v>83477</c:v>
                </c:pt>
                <c:pt idx="42">
                  <c:v>83234</c:v>
                </c:pt>
                <c:pt idx="43">
                  <c:v>81729</c:v>
                </c:pt>
                <c:pt idx="44">
                  <c:v>84398</c:v>
                </c:pt>
                <c:pt idx="45">
                  <c:v>88324</c:v>
                </c:pt>
                <c:pt idx="46">
                  <c:v>90211</c:v>
                </c:pt>
                <c:pt idx="47">
                  <c:v>87586</c:v>
                </c:pt>
                <c:pt idx="48">
                  <c:v>86708</c:v>
                </c:pt>
                <c:pt idx="49">
                  <c:v>90395</c:v>
                </c:pt>
                <c:pt idx="50">
                  <c:v>90812</c:v>
                </c:pt>
                <c:pt idx="51">
                  <c:v>86623</c:v>
                </c:pt>
                <c:pt idx="52">
                  <c:v>85622</c:v>
                </c:pt>
                <c:pt idx="53">
                  <c:v>90062</c:v>
                </c:pt>
                <c:pt idx="54">
                  <c:v>90510</c:v>
                </c:pt>
                <c:pt idx="55">
                  <c:v>86886</c:v>
                </c:pt>
                <c:pt idx="56">
                  <c:v>86912</c:v>
                </c:pt>
                <c:pt idx="57">
                  <c:v>91106</c:v>
                </c:pt>
                <c:pt idx="58">
                  <c:v>91761</c:v>
                </c:pt>
                <c:pt idx="59">
                  <c:v>90184</c:v>
                </c:pt>
                <c:pt idx="60">
                  <c:v>93360</c:v>
                </c:pt>
                <c:pt idx="61">
                  <c:v>99535</c:v>
                </c:pt>
                <c:pt idx="62">
                  <c:v>100641</c:v>
                </c:pt>
                <c:pt idx="63">
                  <c:v>98381</c:v>
                </c:pt>
                <c:pt idx="64">
                  <c:v>97762</c:v>
                </c:pt>
                <c:pt idx="65">
                  <c:v>101848</c:v>
                </c:pt>
                <c:pt idx="66">
                  <c:v>100974</c:v>
                </c:pt>
                <c:pt idx="67">
                  <c:v>98563</c:v>
                </c:pt>
                <c:pt idx="68">
                  <c:v>100620</c:v>
                </c:pt>
                <c:pt idx="69">
                  <c:v>106260</c:v>
                </c:pt>
                <c:pt idx="70">
                  <c:v>106329</c:v>
                </c:pt>
                <c:pt idx="71">
                  <c:v>103962</c:v>
                </c:pt>
                <c:pt idx="72">
                  <c:v>102538</c:v>
                </c:pt>
                <c:pt idx="73">
                  <c:v>107801</c:v>
                </c:pt>
                <c:pt idx="74">
                  <c:v>108044</c:v>
                </c:pt>
                <c:pt idx="75">
                  <c:v>105155</c:v>
                </c:pt>
                <c:pt idx="76">
                  <c:v>107117</c:v>
                </c:pt>
                <c:pt idx="77">
                  <c:v>114753</c:v>
                </c:pt>
                <c:pt idx="78">
                  <c:v>116168</c:v>
                </c:pt>
                <c:pt idx="79">
                  <c:v>109391</c:v>
                </c:pt>
                <c:pt idx="80">
                  <c:v>106363</c:v>
                </c:pt>
                <c:pt idx="81">
                  <c:v>112111</c:v>
                </c:pt>
                <c:pt idx="82">
                  <c:v>109902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315760"/>
        <c:axId val="313314584"/>
      </c:lineChart>
      <c:catAx>
        <c:axId val="313315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14584"/>
        <c:crosses val="autoZero"/>
        <c:auto val="1"/>
        <c:lblAlgn val="ctr"/>
        <c:lblOffset val="100"/>
        <c:noMultiLvlLbl val="0"/>
      </c:catAx>
      <c:valAx>
        <c:axId val="31331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1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200" b="0" u="none" dirty="0" smtClean="0">
                <a:solidFill>
                  <a:schemeClr val="tx1"/>
                </a:solidFill>
              </a:rPr>
              <a:t>Evolución del</a:t>
            </a:r>
            <a:r>
              <a:rPr lang="es-AR" sz="1200" b="0" u="none" baseline="0" dirty="0" smtClean="0">
                <a:solidFill>
                  <a:schemeClr val="tx1"/>
                </a:solidFill>
              </a:rPr>
              <a:t> presupuesto provincial 2003 </a:t>
            </a:r>
            <a:r>
              <a:rPr lang="es-AR" sz="1200" b="0" u="none" baseline="0" dirty="0">
                <a:solidFill>
                  <a:schemeClr val="tx1"/>
                </a:solidFill>
              </a:rPr>
              <a:t>- 2016 </a:t>
            </a:r>
            <a:endParaRPr lang="es-AR" sz="1200" b="0" u="none" baseline="0" dirty="0" smtClean="0">
              <a:solidFill>
                <a:schemeClr val="tx1"/>
              </a:solidFill>
            </a:endParaRPr>
          </a:p>
          <a:p>
            <a:pPr>
              <a:defRPr sz="1200" b="0"/>
            </a:pPr>
            <a:r>
              <a:rPr lang="es-AR" sz="1200" b="0" u="none" baseline="0" dirty="0" smtClean="0">
                <a:solidFill>
                  <a:schemeClr val="tx1"/>
                </a:solidFill>
              </a:rPr>
              <a:t>y proyecto de presupuesto 2017 en pesos corrientes</a:t>
            </a:r>
            <a:endParaRPr lang="es-AR" sz="1200" b="0" u="non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339880051142571"/>
          <c:y val="1.6689343476380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datos!$B$23</c:f>
              <c:strCache>
                <c:ptCount val="1"/>
                <c:pt idx="0">
                  <c:v>GASTOS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1"/>
              <c:layout>
                <c:manualLayout>
                  <c:x val="-1.1314726695894997E-2"/>
                  <c:y val="-2.0861679345475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datos!$C$22:$Q$22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datos!$C$23:$Q$23</c:f>
              <c:numCache>
                <c:formatCode>[$$-2C0A]#,##0.0;[Red]\([$$-2C0A]#,##0.0\)</c:formatCode>
                <c:ptCount val="15"/>
                <c:pt idx="0">
                  <c:v>856.48950000000002</c:v>
                </c:pt>
                <c:pt idx="1">
                  <c:v>1324.9466</c:v>
                </c:pt>
                <c:pt idx="2">
                  <c:v>1623.0214000000001</c:v>
                </c:pt>
                <c:pt idx="3">
                  <c:v>2071.3263999999999</c:v>
                </c:pt>
                <c:pt idx="4">
                  <c:v>2551.5650999999998</c:v>
                </c:pt>
                <c:pt idx="5">
                  <c:v>3281.8719000000001</c:v>
                </c:pt>
                <c:pt idx="6">
                  <c:v>4225.9746999999998</c:v>
                </c:pt>
                <c:pt idx="7">
                  <c:v>5181.6972999999998</c:v>
                </c:pt>
                <c:pt idx="8">
                  <c:v>7755.4268000000002</c:v>
                </c:pt>
                <c:pt idx="9">
                  <c:v>10199.979600000001</c:v>
                </c:pt>
                <c:pt idx="10">
                  <c:v>12524.3099</c:v>
                </c:pt>
                <c:pt idx="11">
                  <c:v>16838.580099999999</c:v>
                </c:pt>
                <c:pt idx="12">
                  <c:v>23557.173599999998</c:v>
                </c:pt>
                <c:pt idx="13">
                  <c:v>33629.678999999996</c:v>
                </c:pt>
                <c:pt idx="14">
                  <c:v>41291.046000000002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3314976"/>
        <c:axId val="313311056"/>
      </c:barChart>
      <c:lineChart>
        <c:grouping val="standard"/>
        <c:varyColors val="0"/>
        <c:ser>
          <c:idx val="1"/>
          <c:order val="1"/>
          <c:tx>
            <c:strRef>
              <c:f>datos!$B$24</c:f>
              <c:strCache>
                <c:ptCount val="1"/>
                <c:pt idx="0">
                  <c:v>GASTOS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datos!$C$22:$Q$22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datos!$C$24:$Q$24</c:f>
              <c:numCache>
                <c:formatCode>[$$-2C0A]#,##0.0;[Red]\([$$-2C0A]#,##0.0\)</c:formatCode>
                <c:ptCount val="15"/>
                <c:pt idx="0">
                  <c:v>856.48950000000002</c:v>
                </c:pt>
                <c:pt idx="1">
                  <c:v>1324.9466</c:v>
                </c:pt>
                <c:pt idx="2">
                  <c:v>1623.0214000000001</c:v>
                </c:pt>
                <c:pt idx="3">
                  <c:v>2071.3263999999999</c:v>
                </c:pt>
                <c:pt idx="4">
                  <c:v>2551.5650999999998</c:v>
                </c:pt>
                <c:pt idx="5">
                  <c:v>3281.8719000000001</c:v>
                </c:pt>
                <c:pt idx="6">
                  <c:v>4225.9746999999998</c:v>
                </c:pt>
                <c:pt idx="7">
                  <c:v>5181.6972999999998</c:v>
                </c:pt>
                <c:pt idx="8">
                  <c:v>7755.4268000000002</c:v>
                </c:pt>
                <c:pt idx="9">
                  <c:v>10199.979600000001</c:v>
                </c:pt>
                <c:pt idx="10">
                  <c:v>12524.3099</c:v>
                </c:pt>
                <c:pt idx="11">
                  <c:v>16838.580099999999</c:v>
                </c:pt>
                <c:pt idx="12">
                  <c:v>23557.173599999998</c:v>
                </c:pt>
                <c:pt idx="13">
                  <c:v>30599.780999999999</c:v>
                </c:pt>
                <c:pt idx="14">
                  <c:v>41291.046000000002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3314976"/>
        <c:axId val="313311056"/>
      </c:lineChart>
      <c:catAx>
        <c:axId val="3133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11056"/>
        <c:crosses val="autoZero"/>
        <c:auto val="1"/>
        <c:lblAlgn val="ctr"/>
        <c:lblOffset val="100"/>
        <c:noMultiLvlLbl val="0"/>
      </c:catAx>
      <c:valAx>
        <c:axId val="313311056"/>
        <c:scaling>
          <c:orientation val="minMax"/>
        </c:scaling>
        <c:delete val="1"/>
        <c:axPos val="l"/>
        <c:numFmt formatCode="[$$-2C0A]#,##0.0;[Red]\([$$-2C0A]#,##0.0\)" sourceLinked="1"/>
        <c:majorTickMark val="none"/>
        <c:minorTickMark val="none"/>
        <c:tickLblPos val="nextTo"/>
        <c:crossAx val="3133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_tradnl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_tradnl" b="0" dirty="0" smtClean="0"/>
              <a:t>Composición de los recursos por fuente </a:t>
            </a:r>
            <a:endParaRPr lang="es-ES_tradnl" b="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RECURSOS!$B$15</c:f>
              <c:strCache>
                <c:ptCount val="1"/>
                <c:pt idx="0">
                  <c:v>RECURSOS CORRIENTES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_tradnl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RECURSOS!$C$14:$J$14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RECURSOS!$C$15:$J$15</c:f>
              <c:numCache>
                <c:formatCode>0.0%</c:formatCode>
                <c:ptCount val="8"/>
                <c:pt idx="0">
                  <c:v>0.69909266988637098</c:v>
                </c:pt>
                <c:pt idx="1">
                  <c:v>0.64540707160049526</c:v>
                </c:pt>
                <c:pt idx="2">
                  <c:v>0.65232910857978577</c:v>
                </c:pt>
                <c:pt idx="3">
                  <c:v>0.71505639604142979</c:v>
                </c:pt>
                <c:pt idx="4">
                  <c:v>0.69046243988232714</c:v>
                </c:pt>
                <c:pt idx="5">
                  <c:v>0.71680129741880405</c:v>
                </c:pt>
                <c:pt idx="6">
                  <c:v>0.74623873156802956</c:v>
                </c:pt>
                <c:pt idx="7">
                  <c:v>0.73910731154643072</c:v>
                </c:pt>
              </c:numCache>
            </c:numRef>
          </c:val>
        </c:ser>
        <c:ser>
          <c:idx val="1"/>
          <c:order val="1"/>
          <c:tx>
            <c:strRef>
              <c:f>RECURSOS!$B$16</c:f>
              <c:strCache>
                <c:ptCount val="1"/>
                <c:pt idx="0">
                  <c:v>RECURSOS DE JURISDICCION PROVINCIAL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RECURSOS!$C$14:$J$14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RECURSOS!$C$16:$I$16</c:f>
            </c:numRef>
          </c:val>
        </c:ser>
        <c:ser>
          <c:idx val="2"/>
          <c:order val="2"/>
          <c:tx>
            <c:strRef>
              <c:f>RECURSOS!$B$17</c:f>
              <c:strCache>
                <c:ptCount val="1"/>
                <c:pt idx="0">
                  <c:v>RECURSOS DE JURISDICCION NACIONAL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RECURSOS!$C$14:$J$14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RECURSOS!$C$17:$I$17</c:f>
            </c:numRef>
          </c:val>
        </c:ser>
        <c:ser>
          <c:idx val="3"/>
          <c:order val="3"/>
          <c:tx>
            <c:strRef>
              <c:f>RECURSOS!$B$18</c:f>
              <c:strCache>
                <c:ptCount val="1"/>
                <c:pt idx="0">
                  <c:v>RECURSOS DE CAPITAL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4667783361250291E-3"/>
                  <c:y val="-3.751065643648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_tradnl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RECURSOS!$C$14:$J$14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RECURSOS!$C$18:$J$18</c:f>
              <c:numCache>
                <c:formatCode>0.0%</c:formatCode>
                <c:ptCount val="8"/>
                <c:pt idx="0">
                  <c:v>1.1224005694041602E-2</c:v>
                </c:pt>
                <c:pt idx="1">
                  <c:v>2.0927281526272674E-2</c:v>
                </c:pt>
                <c:pt idx="2">
                  <c:v>1.9835333788314636E-2</c:v>
                </c:pt>
                <c:pt idx="3">
                  <c:v>1.9684757241594606E-2</c:v>
                </c:pt>
                <c:pt idx="4">
                  <c:v>2.0159657048518003E-2</c:v>
                </c:pt>
                <c:pt idx="5">
                  <c:v>1.1311204159059217E-2</c:v>
                </c:pt>
                <c:pt idx="6">
                  <c:v>9.0478413427615527E-3</c:v>
                </c:pt>
                <c:pt idx="7">
                  <c:v>9.0201154022593669E-3</c:v>
                </c:pt>
              </c:numCache>
            </c:numRef>
          </c:val>
        </c:ser>
        <c:ser>
          <c:idx val="4"/>
          <c:order val="4"/>
          <c:tx>
            <c:strRef>
              <c:f>RECURSOS!$B$19</c:f>
              <c:strCache>
                <c:ptCount val="1"/>
                <c:pt idx="0">
                  <c:v>FINANCIAMIENTO NETO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_tradnl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RECURSOS!$C$14:$J$14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RECURSOS!$C$19:$J$19</c:f>
              <c:numCache>
                <c:formatCode>0.0%</c:formatCode>
                <c:ptCount val="8"/>
                <c:pt idx="0">
                  <c:v>0.28968332441958738</c:v>
                </c:pt>
                <c:pt idx="1">
                  <c:v>0.33366564687323202</c:v>
                </c:pt>
                <c:pt idx="2">
                  <c:v>0.32783555763189959</c:v>
                </c:pt>
                <c:pt idx="3">
                  <c:v>0.26525884671697558</c:v>
                </c:pt>
                <c:pt idx="4">
                  <c:v>0.28937790306915484</c:v>
                </c:pt>
                <c:pt idx="5">
                  <c:v>0.27188749842213666</c:v>
                </c:pt>
                <c:pt idx="6">
                  <c:v>0.2447134270892089</c:v>
                </c:pt>
                <c:pt idx="7">
                  <c:v>0.25187257305130994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13316544"/>
        <c:axId val="313309880"/>
      </c:barChart>
      <c:catAx>
        <c:axId val="3133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3309880"/>
        <c:crosses val="autoZero"/>
        <c:auto val="1"/>
        <c:lblAlgn val="ctr"/>
        <c:lblOffset val="100"/>
        <c:noMultiLvlLbl val="0"/>
      </c:catAx>
      <c:valAx>
        <c:axId val="3133098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133165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_tradnl"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Evolución</a:t>
            </a:r>
            <a:r>
              <a:rPr lang="en-US" dirty="0"/>
              <a:t> de la </a:t>
            </a:r>
            <a:r>
              <a:rPr lang="en-US" dirty="0" err="1"/>
              <a:t>proyección</a:t>
            </a:r>
            <a:r>
              <a:rPr lang="en-US" dirty="0"/>
              <a:t> de </a:t>
            </a:r>
            <a:r>
              <a:rPr lang="en-US" dirty="0" err="1"/>
              <a:t>recaudación</a:t>
            </a:r>
            <a:r>
              <a:rPr lang="en-US" dirty="0"/>
              <a:t> </a:t>
            </a:r>
            <a:r>
              <a:rPr lang="en-US" dirty="0" err="1"/>
              <a:t>tributaria</a:t>
            </a:r>
            <a:r>
              <a:rPr lang="en-US" dirty="0"/>
              <a:t> provincial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56593950346372E-2"/>
          <c:y val="0.13378661087866109"/>
          <c:w val="0.82506034594036415"/>
          <c:h val="0.843200836820083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'Recursos Por Jurisd'!$B$12</c:f>
              <c:strCache>
                <c:ptCount val="1"/>
                <c:pt idx="0">
                  <c:v>RECURSOS DE JURISDICCION PROVINCIAL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'Recursos Por Jurisd'!$C$11:$J$11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'Recursos Por Jurisd'!$C$12:$H$12</c:f>
            </c:numRef>
          </c:val>
        </c:ser>
        <c:ser>
          <c:idx val="1"/>
          <c:order val="1"/>
          <c:tx>
            <c:strRef>
              <c:f>'Recursos Por Jurisd'!$B$13</c:f>
              <c:strCache>
                <c:ptCount val="1"/>
                <c:pt idx="0">
                  <c:v>DE JURISDICCIÓN PROVINCIAL TRIBUTARIOS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1.0928961748633904E-2"/>
                  <c:y val="-2.0920502092050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2896174863388E-2"/>
                  <c:y val="-2.0920502092050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61202185792349E-2"/>
                  <c:y val="-4.1841004184101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967213114754103E-3"/>
                  <c:y val="-4.1841004184101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661202185792349E-2"/>
                  <c:y val="-6.2761506276150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928961748633779E-2"/>
                  <c:y val="-1.046025104602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295081967212915E-2"/>
                  <c:y val="-1.046025104602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551993250641079E-3"/>
                  <c:y val="-2.088050285512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[$$-2C0A]\ 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'Recursos Por Jurisd'!$C$11:$J$11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'Recursos Por Jurisd'!$C$13:$J$13</c:f>
              <c:numCache>
                <c:formatCode>[$$-2C0A]#,##0;[Red]\([$$-2C0A]#,##0\)</c:formatCode>
                <c:ptCount val="8"/>
                <c:pt idx="0">
                  <c:v>631875700</c:v>
                </c:pt>
                <c:pt idx="1">
                  <c:v>721705100</c:v>
                </c:pt>
                <c:pt idx="2">
                  <c:v>864257300</c:v>
                </c:pt>
                <c:pt idx="3">
                  <c:v>1123783400</c:v>
                </c:pt>
                <c:pt idx="4">
                  <c:v>1447621100</c:v>
                </c:pt>
                <c:pt idx="5">
                  <c:v>2756682000</c:v>
                </c:pt>
                <c:pt idx="6">
                  <c:v>5899563000</c:v>
                </c:pt>
                <c:pt idx="7">
                  <c:v>6325248000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312232"/>
        <c:axId val="313313016"/>
        <c:axId val="0"/>
      </c:bar3DChart>
      <c:catAx>
        <c:axId val="313312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3313016"/>
        <c:crosses val="autoZero"/>
        <c:auto val="1"/>
        <c:lblAlgn val="ctr"/>
        <c:lblOffset val="100"/>
        <c:noMultiLvlLbl val="0"/>
      </c:catAx>
      <c:valAx>
        <c:axId val="313313016"/>
        <c:scaling>
          <c:orientation val="minMax"/>
        </c:scaling>
        <c:delete val="1"/>
        <c:axPos val="b"/>
        <c:numFmt formatCode="[$$-2C0A]#,##0;[Red]\([$$-2C0A]#,##0\)" sourceLinked="1"/>
        <c:majorTickMark val="out"/>
        <c:minorTickMark val="none"/>
        <c:tickLblPos val="nextTo"/>
        <c:crossAx val="313312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100" b="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'Deuda 41-42-43'!$A$15:$A$27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'Deuda 41-42-43'!$O$15:$O$27</c:f>
              <c:numCache>
                <c:formatCode>0.00%</c:formatCode>
                <c:ptCount val="13"/>
                <c:pt idx="0">
                  <c:v>1.8376337252256549</c:v>
                </c:pt>
                <c:pt idx="1">
                  <c:v>1.5034753535392631</c:v>
                </c:pt>
                <c:pt idx="2">
                  <c:v>1.3824768645266732</c:v>
                </c:pt>
                <c:pt idx="3">
                  <c:v>1.1480775465142108</c:v>
                </c:pt>
                <c:pt idx="4">
                  <c:v>0.90014644107268971</c:v>
                </c:pt>
                <c:pt idx="5">
                  <c:v>0.8276558838540885</c:v>
                </c:pt>
                <c:pt idx="6">
                  <c:v>0.71096260423111646</c:v>
                </c:pt>
                <c:pt idx="7">
                  <c:v>0.5166809975379214</c:v>
                </c:pt>
                <c:pt idx="8">
                  <c:v>0.40578647996864026</c:v>
                </c:pt>
                <c:pt idx="9">
                  <c:v>0.30391726493236809</c:v>
                </c:pt>
                <c:pt idx="10">
                  <c:v>0.23384351513495824</c:v>
                </c:pt>
                <c:pt idx="11">
                  <c:v>0.17188748796568701</c:v>
                </c:pt>
                <c:pt idx="12">
                  <c:v>0.11199796658216983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29801776"/>
        <c:axId val="329803736"/>
      </c:barChart>
      <c:catAx>
        <c:axId val="32980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9803736"/>
        <c:crosses val="autoZero"/>
        <c:auto val="1"/>
        <c:lblAlgn val="ctr"/>
        <c:lblOffset val="100"/>
        <c:noMultiLvlLbl val="0"/>
      </c:catAx>
      <c:valAx>
        <c:axId val="32980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98017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'Deuda 41-42-43'!$A$15:$A$28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'Deuda 41-42-43'!$L$15:$L$28</c:f>
              <c:numCache>
                <c:formatCode>0.00%</c:formatCode>
                <c:ptCount val="14"/>
                <c:pt idx="0">
                  <c:v>8.788041568446639E-2</c:v>
                </c:pt>
                <c:pt idx="1">
                  <c:v>9.3369760890337578E-2</c:v>
                </c:pt>
                <c:pt idx="2">
                  <c:v>0.1187891545667228</c:v>
                </c:pt>
                <c:pt idx="3">
                  <c:v>0.15887607676823462</c:v>
                </c:pt>
                <c:pt idx="4">
                  <c:v>0.13003323663398589</c:v>
                </c:pt>
                <c:pt idx="5">
                  <c:v>0.10895369334312452</c:v>
                </c:pt>
                <c:pt idx="6">
                  <c:v>8.0686694681789739E-2</c:v>
                </c:pt>
                <c:pt idx="7">
                  <c:v>6.0278500405384523E-2</c:v>
                </c:pt>
                <c:pt idx="8">
                  <c:v>6.4165382551536632E-3</c:v>
                </c:pt>
                <c:pt idx="9">
                  <c:v>4.752077120846211E-3</c:v>
                </c:pt>
                <c:pt idx="10">
                  <c:v>4.790399493966248E-3</c:v>
                </c:pt>
                <c:pt idx="11">
                  <c:v>4.4733562889793148E-3</c:v>
                </c:pt>
                <c:pt idx="12">
                  <c:v>3.234665008119455E-3</c:v>
                </c:pt>
                <c:pt idx="13">
                  <c:v>2.5434041527392206E-3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29805304"/>
        <c:axId val="329805696"/>
      </c:barChart>
      <c:catAx>
        <c:axId val="32980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9805696"/>
        <c:crosses val="autoZero"/>
        <c:auto val="1"/>
        <c:lblAlgn val="ctr"/>
        <c:lblOffset val="100"/>
        <c:noMultiLvlLbl val="0"/>
      </c:catAx>
      <c:valAx>
        <c:axId val="32980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9805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0.27702</cdr:x>
      <cdr:y>0.76542</cdr:y>
    </cdr:from>
    <cdr:to>
      <cdr:x>0.37675</cdr:x>
      <cdr:y>0.84394</cdr:y>
    </cdr:to>
    <cdr:sp macro="" textlink="">
      <cdr:nvSpPr>
        <cdr:cNvPr id="2" name="1 Triángulo isósceles"/>
        <cdr:cNvSpPr/>
      </cdr:nvSpPr>
      <cdr:spPr>
        <a:xfrm xmlns:a="http://schemas.openxmlformats.org/drawingml/2006/main">
          <a:off x="2437002" y="4079590"/>
          <a:ext cx="877352" cy="418500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anchor="t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 smtClean="0">
              <a:latin typeface="+mj-lt"/>
            </a:rPr>
            <a:t>14 </a:t>
          </a:r>
          <a:r>
            <a:rPr lang="es-AR" sz="1400" b="1" dirty="0" smtClean="0"/>
            <a:t>%</a:t>
          </a:r>
          <a:endParaRPr lang="es-AR" sz="1400" b="1" dirty="0"/>
        </a:p>
      </cdr:txBody>
    </cdr:sp>
  </cdr:relSizeAnchor>
  <cdr:relSizeAnchor xmlns:cdr="http://schemas.openxmlformats.org/drawingml/2006/chartDrawing">
    <cdr:from>
      <cdr:x>0.28499</cdr:x>
      <cdr:y>0.64336</cdr:y>
    </cdr:from>
    <cdr:to>
      <cdr:x>0.39227</cdr:x>
      <cdr:y>0.73831</cdr:y>
    </cdr:to>
    <cdr:sp macro="" textlink="">
      <cdr:nvSpPr>
        <cdr:cNvPr id="3" name="1 Triángulo isósceles"/>
        <cdr:cNvSpPr/>
      </cdr:nvSpPr>
      <cdr:spPr>
        <a:xfrm xmlns:a="http://schemas.openxmlformats.org/drawingml/2006/main">
          <a:off x="2652433" y="3913037"/>
          <a:ext cx="998451" cy="577507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anchor="t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 smtClean="0">
              <a:latin typeface="+mj-lt"/>
            </a:rPr>
            <a:t>20 %</a:t>
          </a:r>
          <a:endParaRPr lang="es-AR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0.32593</cdr:x>
      <cdr:y>0.54553</cdr:y>
    </cdr:from>
    <cdr:to>
      <cdr:x>0.43001</cdr:x>
      <cdr:y>0.64049</cdr:y>
    </cdr:to>
    <cdr:sp macro="" textlink="">
      <cdr:nvSpPr>
        <cdr:cNvPr id="4" name="1 Triángulo isósceles"/>
        <cdr:cNvSpPr/>
      </cdr:nvSpPr>
      <cdr:spPr>
        <a:xfrm xmlns:a="http://schemas.openxmlformats.org/drawingml/2006/main">
          <a:off x="3033445" y="3318046"/>
          <a:ext cx="968669" cy="577568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anchor="t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 smtClean="0">
              <a:latin typeface="+mj-lt"/>
            </a:rPr>
            <a:t>30 %</a:t>
          </a:r>
          <a:endParaRPr lang="es-AR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0.39427</cdr:x>
      <cdr:y>0.43523</cdr:y>
    </cdr:from>
    <cdr:to>
      <cdr:x>0.5</cdr:x>
      <cdr:y>0.53018</cdr:y>
    </cdr:to>
    <cdr:sp macro="" textlink="">
      <cdr:nvSpPr>
        <cdr:cNvPr id="5" name="1 Triángulo isósceles"/>
        <cdr:cNvSpPr/>
      </cdr:nvSpPr>
      <cdr:spPr>
        <a:xfrm xmlns:a="http://schemas.openxmlformats.org/drawingml/2006/main">
          <a:off x="3468504" y="2319698"/>
          <a:ext cx="930136" cy="506070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anchor="t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 smtClean="0">
              <a:latin typeface="+mj-lt"/>
            </a:rPr>
            <a:t>29 %</a:t>
          </a:r>
          <a:endParaRPr lang="es-AR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0.50604</cdr:x>
      <cdr:y>0.35595</cdr:y>
    </cdr:from>
    <cdr:to>
      <cdr:x>0.59211</cdr:x>
      <cdr:y>0.44645</cdr:y>
    </cdr:to>
    <cdr:sp macro="" textlink="">
      <cdr:nvSpPr>
        <cdr:cNvPr id="6" name="1 Triángulo isósceles"/>
        <cdr:cNvSpPr/>
      </cdr:nvSpPr>
      <cdr:spPr>
        <a:xfrm xmlns:a="http://schemas.openxmlformats.org/drawingml/2006/main">
          <a:off x="4709731" y="2164945"/>
          <a:ext cx="801050" cy="550442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anchor="t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 smtClean="0">
              <a:latin typeface="+mj-lt"/>
            </a:rPr>
            <a:t>90%</a:t>
          </a:r>
          <a:endParaRPr lang="es-AR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0.86717</cdr:x>
      <cdr:y>0.25659</cdr:y>
    </cdr:from>
    <cdr:to>
      <cdr:x>0.98583</cdr:x>
      <cdr:y>0.34108</cdr:y>
    </cdr:to>
    <cdr:sp macro="" textlink="">
      <cdr:nvSpPr>
        <cdr:cNvPr id="7" name="1 Triángulo isósceles"/>
        <cdr:cNvSpPr/>
      </cdr:nvSpPr>
      <cdr:spPr>
        <a:xfrm xmlns:a="http://schemas.openxmlformats.org/drawingml/2006/main">
          <a:off x="7628727" y="1367588"/>
          <a:ext cx="1043886" cy="450320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 smtClean="0">
              <a:latin typeface="+mj-lt"/>
            </a:rPr>
            <a:t>114%</a:t>
          </a:r>
          <a:endParaRPr lang="es-AR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0.90608</cdr:x>
      <cdr:y>0.14682</cdr:y>
    </cdr:from>
    <cdr:to>
      <cdr:x>1</cdr:x>
      <cdr:y>0.23131</cdr:y>
    </cdr:to>
    <cdr:sp macro="" textlink="">
      <cdr:nvSpPr>
        <cdr:cNvPr id="8" name="1 Triángulo isósceles"/>
        <cdr:cNvSpPr/>
      </cdr:nvSpPr>
      <cdr:spPr>
        <a:xfrm xmlns:a="http://schemas.openxmlformats.org/drawingml/2006/main">
          <a:off x="8269820" y="782505"/>
          <a:ext cx="857210" cy="450320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 smtClean="0">
              <a:latin typeface="+mj-lt"/>
            </a:rPr>
            <a:t>7%</a:t>
          </a:r>
          <a:endParaRPr lang="es-AR" sz="1400" b="1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8DD1A-BD93-C049-9EAA-907AB7624EF7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5FB2-37A3-8149-BD10-98E175A714A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541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6655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303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899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7082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486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432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6120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66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1237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1015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362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496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3082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9084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3700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6320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0905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3725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1242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660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9657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307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5213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999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123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629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36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953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151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FB2-37A3-8149-BD10-98E175A714A0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591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664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014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23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37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95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746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709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066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525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991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61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254F-CBED-844D-A529-15291612B725}" type="datetimeFigureOut">
              <a:rPr lang="es-ES_tradnl" smtClean="0"/>
              <a:t>18/05/2017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4581-6D19-D945-B073-501DC38A520B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68354" y="365125"/>
            <a:ext cx="1205523" cy="364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78178"/>
            <a:ext cx="12192000" cy="377803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75611" y="4127363"/>
            <a:ext cx="11155834" cy="1837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ES_trad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Estadísticas para sección Recursos en Portal del Inversor </a:t>
            </a:r>
            <a:endParaRPr lang="es-ES_tradnl" sz="3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>
              <a:lnSpc>
                <a:spcPct val="110000"/>
              </a:lnSpc>
            </a:pPr>
            <a:endParaRPr lang="es-ES_tradnl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75611" y="5046089"/>
            <a:ext cx="9146382" cy="133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,</a:t>
            </a:r>
          </a:p>
          <a:p>
            <a:pPr algn="l"/>
            <a:r>
              <a:rPr lang="es-ES_tradnl" sz="2600" dirty="0" smtClean="0">
                <a:solidFill>
                  <a:schemeClr val="bg1"/>
                </a:solidFill>
              </a:rPr>
              <a:t>Mayo 2017 </a:t>
            </a:r>
            <a:endParaRPr lang="es-ES_tradnl" sz="2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5611" y="1150714"/>
            <a:ext cx="11155834" cy="183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ES_tradnl" sz="5400" dirty="0" smtClean="0">
                <a:solidFill>
                  <a:schemeClr val="tx2"/>
                </a:solidFill>
              </a:rPr>
              <a:t>Provincia de Misiones</a:t>
            </a:r>
          </a:p>
          <a:p>
            <a:pPr algn="l">
              <a:lnSpc>
                <a:spcPct val="110000"/>
              </a:lnSpc>
            </a:pPr>
            <a:r>
              <a:rPr lang="es-ES_tradnl" sz="5200" dirty="0" smtClean="0">
                <a:solidFill>
                  <a:schemeClr val="accent6"/>
                </a:solidFill>
              </a:rPr>
              <a:t>Ministerio de Industria</a:t>
            </a:r>
            <a:r>
              <a:rPr lang="es-ES_tradnl" sz="4800" dirty="0" smtClean="0">
                <a:solidFill>
                  <a:schemeClr val="tx2"/>
                </a:solidFill>
              </a:rPr>
              <a:t/>
            </a:r>
            <a:br>
              <a:rPr lang="es-ES_tradnl" sz="4800" dirty="0" smtClean="0">
                <a:solidFill>
                  <a:schemeClr val="tx2"/>
                </a:solidFill>
              </a:rPr>
            </a:br>
            <a:endParaRPr lang="es-ES_tradn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19" y="6374383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Informes Productivos Provinciales, Ministerio de Hacienda y Finanzas Públicas </a:t>
            </a:r>
            <a:endParaRPr lang="es-AR" sz="1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3541" y="341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err="1" smtClean="0">
                <a:solidFill>
                  <a:schemeClr val="accent1"/>
                </a:solidFill>
              </a:rPr>
              <a:t>Indicadores</a:t>
            </a:r>
            <a:r>
              <a:rPr lang="es-ES_tradnl" sz="2800" b="1" dirty="0" smtClean="0">
                <a:solidFill>
                  <a:schemeClr val="accent1"/>
                </a:solidFill>
              </a:rPr>
              <a:t> sociales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9518" y="1173163"/>
          <a:ext cx="10678081" cy="435133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586400"/>
                <a:gridCol w="1846320"/>
                <a:gridCol w="1223041"/>
                <a:gridCol w="1446480"/>
                <a:gridCol w="1575840"/>
              </a:tblGrid>
              <a:tr h="18282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Indicadores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Sociales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559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Calidad de vida - Bienestar Social</a:t>
                      </a:r>
                      <a:endParaRPr lang="es-E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UM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Misiones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Total país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Fuente - Período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Energía eléctrica de 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%, hogares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INDEC 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Red de gas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%, hogares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Viviendas particulares con características deficitarias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%, hogares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Capacidad de subsistencia (hog &gt;= 4 personas)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%, hogares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Acceso a computadoras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%, hogares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INDEC 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Conexión a banda ancha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Cada 100 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INDEC 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228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Educación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UM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Misiones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Total país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Fuente - Período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Años de escolarización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años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Tasa de matriculación a nivel primario (niños 6- 12 años)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Tasa de matriculación a nivel secundario  (12 - 18 años)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Tasa de matriculación superior  (18 - 25 años)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Ocupados con secundario completo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Ocupados con instrucción superior completo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EPH 2tr.2015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210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Salud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UM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Misiones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Total país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Fuente - Período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ctr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Mortalidad infantil (tasa 1.000 nacidos vivos)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MSAL.2013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Mortalidad materna (10.000 nacidos vivos)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MSAL.2013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Porcentaje de nacidos vivos de bajo peso al nacer (&lt; 2.500 grs.)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MSAL.2013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Esperanza de vida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Años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MSAL.2008-2010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  <a:tr h="1828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Población no cubierta con obra social o plan médico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INDEC 2010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1" marR="9141" marT="91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9266" y="5597022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Instituto Provincial de Estadísticas y Censos </a:t>
            </a:r>
            <a:endParaRPr lang="es-AR" sz="1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83441" y="1573696"/>
          <a:ext cx="7680859" cy="333631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47060"/>
                <a:gridCol w="2226632"/>
                <a:gridCol w="2104065"/>
                <a:gridCol w="1103102"/>
              </a:tblGrid>
              <a:tr h="37070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 Bruto Provincial de Misiones. Año 2013 - 2014 en $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70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PBP 2013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PBP 2014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Variación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Primario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$ 2,664,256,837.63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$ 3,863,707,482.86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45.00%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Industria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$ 24,695,611,456.51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$ 39,125,790,538.18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58.40%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Construcción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$ 9,529,841,765.38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$ 11,702,534,124.62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22.80%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Comercio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$ 41,808,338,067.46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$ 63,332,669,193.79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51.50%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Servicio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$ 22,543,711,703.04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$ 36,696,105,441.76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62.80%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Varios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$ 1,229,657,001.98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$ 1,794,690,759.64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46.00%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7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$ 102,471,416,832.00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$ 156,515,497,540.85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52.70%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PBG 2013 – 2014 por sector económico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6349" y="6138249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Instituto Provincial de Estadísticas y Censos </a:t>
            </a:r>
            <a:endParaRPr lang="es-AR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34899" y="1332569"/>
          <a:ext cx="10563980" cy="43392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474972"/>
                <a:gridCol w="1615332"/>
                <a:gridCol w="1758280"/>
                <a:gridCol w="1715396"/>
              </a:tblGrid>
              <a:tr h="189189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 Agregado Bruto de la Provincia de Misiones, a precios corrientes de mercado en pesos. Periodo 2012-2014</a:t>
                      </a:r>
                      <a:endParaRPr lang="es-E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</a:tr>
              <a:tr h="18918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Producto Bruto Provincial de Misiones + total generado por los municipios de la provincia - En pesos corrientes</a:t>
                      </a:r>
                      <a:endParaRPr lang="es-E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91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Años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solidFill>
                      <a:schemeClr val="tx2"/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A - AGRICULTURA, GANADERÍA, GRANJA Y SILVICULTURA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$ 1,204,976,536.90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$ 1,853,958,346.61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$ 2,819,261,191.70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 – PESCA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$ 1,357,906.98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$ 2,099,045.33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$ 3,184,431.51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C - EXPLOTACION DE MINAS Y CANTERAS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$ 366,555,990.50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$ 808,199,445.70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$ 1,041,261,859.65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D - INDUSTRIA MANUFACTURERA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$ 19,259,737,535.30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$ 22,644,873,745.36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$ 35,817,994,362.48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 - ELECTRICIDAD Y AGUA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$ 1,809,678,515.99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$ 2,050,737,711.15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$ 3,307,796,175.70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F - CONSTRUCCIONES PUBLICAS Y PRIVADAS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$ 13,562,963,801.42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$ 9,529,841,765.38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$ 11,702,534,124.62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G - COMERCIO AL POR MAYOR Y MENOR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$ 18,556,747,556.94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$ 21,926,625,242.98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$ 32,083,442,899.63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H - RESTAURANTES Y HOTELES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$ 3,270,473,393.21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$ 3,782,407,004.10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$ 5,593,638,830.83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I - TRANSPORTE, ALMACENAMIENTO Y COMUNICACIONES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$ 16,086,754,287.98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$ 16,099,305,820.38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$ 25,655,587,463.33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J - INTERMEDIACION FINANCIERA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$ 5,691,484,846.30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$ 9,538,016,586.48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$ 14,801,504,091.31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K - ACTIVIDADES INMOBILIARIAS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$ 655,875,183.46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$ 796,228,025.94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$ 1,453,962,245.35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L - ADMINISTRACION PUBLICA Y DEFENSA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$ 3,738,412,555.77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$ 4,669,211,375.84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$ 8,396,119,473.87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 - SERVICIOS DE ENSEÑANZA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$ 3,324,289,027.53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$ 5,821,992,406.31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$ 8,853,884,236.35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 - SERVICIOS DE SALUD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$ 1,459,239,818.97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$ 1,718,263,308.48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$ 3,190,635,394.87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378377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O - OTRAS ACTIVIDADES DE SERVICIOS COMUNITARIOS, SOCIALES Y PERSONALES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$ 2,469,319,100.73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$ 1,229,657,001.98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$ 1,794,690,759.64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PBP Provincial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$ 91,457,866,057.98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$ 102,471,416,832.02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$ 156,515,497,540.85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1891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PBP </a:t>
                      </a:r>
                      <a:r>
                        <a:rPr lang="en-US" sz="1100" u="none" strike="noStrike" dirty="0" err="1">
                          <a:effectLst/>
                        </a:rPr>
                        <a:t>otras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provincias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$ 16,900,458,066.02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$ 17,984,421,073.00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PBP TOTAL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$ 108,358,324,124.00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$ 120,455,837,905.02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$ 156,515,497,540.85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Valor agregado bruto a precios corrientes 2012,2013,2014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6349" y="6138249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Instituto Provincial de Estadísticas y Censos </a:t>
            </a:r>
            <a:endParaRPr lang="es-AR" sz="1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43072" y="1598349"/>
          <a:ext cx="4038600" cy="40005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98600"/>
                <a:gridCol w="1447800"/>
                <a:gridCol w="1092200"/>
              </a:tblGrid>
              <a:tr h="1905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Participación departamental en el PBP de la Provincia de Misiones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Departamentos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Producto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Participación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Concepción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$ 216,820,508.23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San Pedro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$ 558,915,087.88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Candelaria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$ 843,884,690.96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San Javier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$ 917,391,661.49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0.60%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25 de Mayo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$ 1,796,237,454.85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Gral. M. Belgrano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$ 2,264,569,752.62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Guaraní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$ 2,665,446,781.17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Montecarlo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$ 3,392,036,395.42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Apóstoles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$ 3,792,913,423.97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San Ignacio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$ 4,298,635,213.83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Leandro N. Alem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$ 5,118,910,560.57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Iguazú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$ 5,172,527,863.13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Cainguás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$ 6,045,919,416.15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Lib. Gral. San Martín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$ 7,102,654,390.93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4.50%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Eldorado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$ 15,803,805,933.20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Oberá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$ 20,032,287,667.03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Capital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$ 76,492,540,739.43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48.90%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Total Departamento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$ 156,515,497,540.86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Distribución departamental del PBG 2014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7414" y="986839"/>
          <a:ext cx="11407363" cy="570349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71928"/>
                <a:gridCol w="2415578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  <a:gridCol w="464203"/>
              </a:tblGrid>
              <a:tr h="15553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</a:rPr>
                        <a:t>Evolución de la Cantidad de Empresas del Sector Privado según Rama de Actividad para la Provincia de Misiones. Período 1996-2014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</a:tr>
              <a:tr h="132208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3" marR="5943" marT="5943" marB="0"/>
                </a:tc>
              </a:tr>
              <a:tr h="147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Ramas de actividad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1996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1997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1998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1999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2001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2002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2003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2004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2005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2006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2007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2008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2009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2010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2012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2013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2014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AGRICULTURA, GANADERIA, CAZA Y SILVICULTURA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1,346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1,291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1,234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1,238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1,210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1,137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1,036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1,080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1,183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1,273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1,362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1,412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1,425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1,439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1,389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1,349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1,341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1,341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1,359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Agricultura y ganaderia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1,019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1,014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1,037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Silvicultura, extracción de madera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PESCA Y SERVICIOS CONEXOS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Pesca y actividades relacionadas con la pesca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EXPLOTACION  DE  MINAS  Y  CANTERAS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Extraccion de petroleo crudo y gas natural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Extraccion de minerales metaliferos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Explotacion de otras minas y canteras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INDUSTRIA MANUFACTURERA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936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905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903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870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760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896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995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1,047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1,159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1,168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1,162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1,160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1,157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Alimentos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Tabaco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Productos textiles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Confecciones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Calzado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Madera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Papel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Edición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Productos de petróleo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Productos químicos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Productos de caucho y plástico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Otros minerales no metálicos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Metales comunes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Otros productos de metal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Maquinaria y equipo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Maquinaria de oficina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Aparatos eléctricos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Radio y televisión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Instrumentos médicos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Automotores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Otros equipo de transporte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Muebles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  <a:tr h="155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Reciclamiento de desperdicios y desechos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s.d.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s.d.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ctr"/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07414" y="103410"/>
            <a:ext cx="11317662" cy="797704"/>
          </a:xfrm>
        </p:spPr>
        <p:txBody>
          <a:bodyPr>
            <a:normAutofit/>
          </a:bodyPr>
          <a:lstStyle/>
          <a:p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000" b="1" dirty="0" smtClean="0">
                <a:solidFill>
                  <a:schemeClr val="accent1"/>
                </a:solidFill>
              </a:rPr>
              <a:t>Evolución de cantidad de empresas por sector económico 1996-2014 </a:t>
            </a:r>
            <a:endParaRPr lang="es-ES_tradnl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7275" y="887229"/>
          <a:ext cx="11814788" cy="57327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8066"/>
                <a:gridCol w="2501845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  <a:gridCol w="480783"/>
              </a:tblGrid>
              <a:tr h="128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Ramas de actividad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1996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1997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1998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1999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2000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2001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2003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2004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2005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2006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2007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2008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2009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2010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2011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2012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2013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2014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ELECTRICIDAD, GAS Y AGUA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Electricidad, gas y agua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Captación, depuración y distribución de agua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CONSTRUCCION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Construccion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COMERCIO AL POR MAYOR Y AL POR MENOR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1,551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1,613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1,572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1,600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1,577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1,467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1,389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1,572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1,811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2,034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2,267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2,468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2,657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2,729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2,920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2,975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3,163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3,218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Vta y reparación de vehículos. vta por menor de combustible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Comercio al por mayor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Comercio al por menor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1,261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1,430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1,707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1,784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1,862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1,948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2,132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2,153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HOTELERIA Y RESTAURANTES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de hoteleria y restaurantes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2509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DE TRANSPORTE, DE ALMACENAMIENTO Y DE COMUNICACIONES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423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466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494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844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863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907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Transporte ferroviario y automotor y por tuberias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Transporte marítimo y fluvial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Transporte aéreo de cargas y de pasajeros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Manipulación de carga, almacenamiento y depósito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Telecomunicaciones y correos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2509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J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INTERMEDIACION FINANCIERA Y OTROS SERVICIOS FINANCIEROS 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Intermediacion financiera y otros servicios financieros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Seguros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auxiliares a la actividad financiera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INMOBILIARIOS, EMPRESARIALES Y DE ALQUILER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853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747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974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1,065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1,037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1,011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Servicios inmobiliarios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Alquiler de equipo de transporte y de maquinaria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Actividades de informática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Investigación y desarrollo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jurídicos, contables y otros servicios a empresas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Agencias de empleo temporario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ENSEÑANZA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Enseñanza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SOCIALES Y DE SALUD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sociales y de salud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COMUNITARIOS, SOCIALES Y PERSONALES N.C.P.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490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489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487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494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Eliminación de desperdicios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s.d.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Servicios de organizaciones empresariales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Servicios culturales, deportivos y de esparcimiento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Servicios n.c.p.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  <a:tr h="138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6,460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6,582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6,429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6,571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6,432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6,127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5,707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6,292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7,102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7,760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8,408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8,792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9,174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9,230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9,425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9,633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9,701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10,032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10,124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5" marR="5365" marT="5365" marB="0" anchor="ctr"/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17275" y="69110"/>
            <a:ext cx="11317662" cy="797704"/>
          </a:xfrm>
        </p:spPr>
        <p:txBody>
          <a:bodyPr>
            <a:normAutofit/>
          </a:bodyPr>
          <a:lstStyle/>
          <a:p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000" b="1" dirty="0" smtClean="0">
                <a:solidFill>
                  <a:schemeClr val="accent1"/>
                </a:solidFill>
              </a:rPr>
              <a:t>Evolución de cantidad de empresas por sector económico 1996-2014 </a:t>
            </a:r>
            <a:endParaRPr lang="es-ES_tradnl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01422" y="1659519"/>
          <a:ext cx="10121900" cy="17145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923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90500"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Evolución de la Cantidad de Empresas de la Provincia de Misiones por Sector en el período 2003-2014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Agricultura, ganadería y pesca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1,084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1,187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1,276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1,365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1,414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1,427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1,441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1,392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1,353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1,345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1,346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1,363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Minería y petróleo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Industria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903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1,000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1,055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1,174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1,167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Comercio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1,572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1,811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2,034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2,267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2,468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2,657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2,729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2,813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2,920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2,975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3,163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3,218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Servicios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2,440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2,777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3,032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3,231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3,324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3,439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3,416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3,516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3,609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3,628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3,758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3,776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Electricidad, gas y agua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Construcción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234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270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303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366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401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448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493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508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508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519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    524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 la cantidad de empresas 2003-2014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35050" y="1546225"/>
          <a:ext cx="10121900" cy="37661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923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90500"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Evolución de la Cantidad de Empresas de la Provincia de Misiones por Sector en el período 2003-2014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19075"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Firmas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no locales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Sector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2003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2004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2005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2006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2007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Agricultura, ganaderia y pesca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53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62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58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68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66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Mineria y petroleo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Industria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119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112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Comercio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138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147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153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174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167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184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193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Servicios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338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397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389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Electricidad, gas y agua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   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Construccion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Firmas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locales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Agricultura, ganaderia y pesca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1,125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1,216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1,307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1,351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1,367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1,384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1,332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1,285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1,279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1,275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1,287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Mineria y petroleo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Industria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788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875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931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998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995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1,043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1,012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1,065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1,062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1,054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1,044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Comercio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1,438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1,673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1,887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2,114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2,311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2,483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2,562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2,654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2,744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2,799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2,979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3,025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Servicios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2,112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2,439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2,683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286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2,946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3,042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3,027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3,101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3,181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3,179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3,302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3,332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Electricidad, gas y agua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Construccion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202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231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267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326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376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401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              470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              474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 la cantidad de empresas 2003-2014 según origen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834" y="190006"/>
            <a:ext cx="11317662" cy="797704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Creación de empresas 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315" y="6290654"/>
            <a:ext cx="1143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del Interior </a:t>
            </a:r>
            <a:endParaRPr lang="es-AR" sz="11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561315" y="1282890"/>
          <a:ext cx="10916452" cy="500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46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84766" y="1451666"/>
          <a:ext cx="9596676" cy="506089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9052"/>
                <a:gridCol w="1079052"/>
                <a:gridCol w="619881"/>
                <a:gridCol w="619881"/>
                <a:gridCol w="619881"/>
                <a:gridCol w="619881"/>
                <a:gridCol w="619881"/>
                <a:gridCol w="619881"/>
                <a:gridCol w="619881"/>
                <a:gridCol w="619881"/>
                <a:gridCol w="619881"/>
                <a:gridCol w="619881"/>
                <a:gridCol w="619881"/>
                <a:gridCol w="619881"/>
              </a:tblGrid>
              <a:tr h="182572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Movilidad Empresarial entre 2003 y 2014 por Sector (Empresas Locales)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2572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Movilidad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Empresarial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por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Sector (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Empresas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Locales)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Período 2003-2014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2572"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>
                    <a:solidFill>
                      <a:schemeClr val="tx2"/>
                    </a:solidFill>
                  </a:tcPr>
                </a:tc>
              </a:tr>
              <a:tr h="33045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 err="1">
                          <a:effectLst/>
                        </a:rPr>
                        <a:t>Industria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Aperturas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175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138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121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60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89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114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75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77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105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Cierres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39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70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87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96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75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93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81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69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79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86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109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Cambio Neto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136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90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55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63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   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46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-33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   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45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 -4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 -9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 -4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182572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Comercio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Aperturas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330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391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371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438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442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441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387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414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415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422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505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437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Cierres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133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159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153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214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252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269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312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323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323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363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332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384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Cambio Neto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197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232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218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224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190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172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75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91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92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59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173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53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182572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Servicios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Aperturas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545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532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497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442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497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409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447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491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411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507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449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Cierres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213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290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318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351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392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412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364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380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411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Cambio Neto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197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332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242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179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91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105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 -3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83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89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11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127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38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182572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Aperturas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904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1,096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1,041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1,085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983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1,059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856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950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102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908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1,089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991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Cierres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374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442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526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619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699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736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817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768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794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842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798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              904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  <a:tr h="3304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Cambio Neto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530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654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515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466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284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323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39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182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226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  66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              291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                87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/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Movilidad empresarial 2003-2014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90" y="391026"/>
            <a:ext cx="7554307" cy="64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95400" y="1268413"/>
          <a:ext cx="9601200" cy="432244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90500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Movilidad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Empresarial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Tasas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entrada,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salida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y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cambio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neto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por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sector (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Empresas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Locales)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 rowSpan="2" grid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Movilidad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Empresarial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por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Sector (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Empresas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Locales)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Período 2003-2014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Industria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Aperturas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16.8%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5.4%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6.6%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6.7%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Cierres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4.7%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6.6%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6.0%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6.9%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Cambio Neto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16.3%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5.4%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5.7%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4.1%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-2.9%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-0.3%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-0.8%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-0.3%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Comercio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Aperturas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21.0%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18.0%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18.5%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16.9%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15.8%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15.0%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Cierres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Cambio Neto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10.6%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6.1%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2.6%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1.8%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5.1%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1.5%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Servicios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Aperturas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17.0%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20.0%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17.6%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15.3%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14.2%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Cierres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Cambio Neto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12.2%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5.5%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-0.1%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1.0%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13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Aperturas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18.9%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19.8%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17.1%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16.2%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14.3%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12.9%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13.2%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Cierres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9.6%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10.6%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Cambio Neto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11.1%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11.8%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8.4%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7.0%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4.0%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4.4%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2.9%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0.8%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3.5%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1.0%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Movilidad empresarial 2003-2014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834" y="190006"/>
            <a:ext cx="11317662" cy="797704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Creación de empleo en sector privado 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315" y="6290654"/>
            <a:ext cx="1143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del Interior </a:t>
            </a:r>
            <a:endParaRPr lang="es-AR" sz="11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205996" y="1303752"/>
          <a:ext cx="10230828" cy="485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14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19473" y="1380654"/>
          <a:ext cx="8464990" cy="547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del empleo privado por trimestre desde 2003-2014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29559" y="1422777"/>
          <a:ext cx="11039951" cy="323485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69990"/>
                <a:gridCol w="689997"/>
                <a:gridCol w="689997"/>
                <a:gridCol w="689997"/>
                <a:gridCol w="689997"/>
                <a:gridCol w="689997"/>
                <a:gridCol w="689997"/>
                <a:gridCol w="689997"/>
                <a:gridCol w="689997"/>
                <a:gridCol w="689997"/>
                <a:gridCol w="689997"/>
                <a:gridCol w="689997"/>
                <a:gridCol w="689997"/>
                <a:gridCol w="689997"/>
              </a:tblGrid>
              <a:tr h="708569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Evolución de la Participación Porcentual del Empleo Asalariado Privado Registrado</a:t>
                      </a:r>
                      <a:b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 Sector- Provincia de Misiones. Período 2003.2015</a:t>
                      </a:r>
                      <a:b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s-E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</a:tr>
              <a:tr h="5052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Empleo Privado Registrado</a:t>
                      </a:r>
                      <a:br>
                        <a:rPr lang="pt-B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 Sector-Promedio Anual-</a:t>
                      </a:r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tx2"/>
                    </a:solidFill>
                  </a:tcPr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Agricultura, ganadería y pesca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14.70%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14.40%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13.90%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13.90%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13.30%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13.10%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11.60%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9.80%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2"/>
                    </a:solidFill>
                  </a:tcPr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Minería y petróleo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0.30%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Industria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25.60%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26.10%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24.40%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23.80%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22.40%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22.40%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22.00%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22.00%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21.10%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21.20%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20.60%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20.20%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19.10%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2"/>
                    </a:solidFill>
                  </a:tcPr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Comercio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14.60%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16.80%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18.20%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18.30%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18.80%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18.70%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18.90%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18.90%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19.60%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19.50%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Servicios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34.20%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32.40%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32.70%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32.70%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32.80%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33.90%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33.90%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34.70%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35.90%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37.30%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37.30%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37.60%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37.60%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Electricidad, gas y agua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2.10%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1.60%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Construcción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8.70%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9.80%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12.30%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262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100.00%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100.00%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100.00%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" marR="9128" marT="9128" marB="0"/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 la participación porcentual del empleo asalariado privado 2003-2014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20917" y="1257442"/>
          <a:ext cx="11012780" cy="211952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  <a:gridCol w="579620"/>
              </a:tblGrid>
              <a:tr h="25814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 err="1">
                          <a:effectLst/>
                        </a:rPr>
                        <a:t>Provincias</a:t>
                      </a:r>
                      <a:r>
                        <a:rPr lang="en-US" sz="1000" u="none" strike="noStrike" dirty="0">
                          <a:effectLst/>
                        </a:rPr>
                        <a:t> y </a:t>
                      </a:r>
                      <a:r>
                        <a:rPr lang="en-US" sz="1000" u="none" strike="noStrike" dirty="0" err="1">
                          <a:effectLst/>
                        </a:rPr>
                        <a:t>Año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 gridSpan="18">
                  <a:txBody>
                    <a:bodyPr/>
                    <a:lstStyle/>
                    <a:p>
                      <a:pPr algn="ctr" fontAlgn="t"/>
                      <a:r>
                        <a:rPr lang="es-E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Remuneración Promedio Anual de los Trabajadores Registrados del Sector Privado, en pesos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5814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1998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1999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2000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2001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2002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2003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2004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2005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2006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2008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2009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</a:tr>
              <a:tr h="2581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Misiones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561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986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1.223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1496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1888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2231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2846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3758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491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10544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81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Corrientes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734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1.008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1.260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1503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1958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2354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2943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3889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5178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6612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8647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 smtClean="0">
                          <a:effectLst/>
                        </a:rPr>
                        <a:t>11116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</a:tr>
              <a:tr h="2581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Chaco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985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1.186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1438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1847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2205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3992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5253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6598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8689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11223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</a:tr>
              <a:tr h="2581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Formosa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970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1.198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1471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2315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2934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3886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5181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6563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8792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1149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</a:tr>
              <a:tr h="2581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Total NEA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987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1.217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1477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1906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2276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2921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3881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513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6503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8554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11104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accent2"/>
                    </a:solidFill>
                  </a:tcPr>
                </a:tc>
              </a:tr>
              <a:tr h="2581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Total País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877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882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888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883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928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1050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1209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1408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>
                          <a:effectLst/>
                        </a:rPr>
                        <a:t>1712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2073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2679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3224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4073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5379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6973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8835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11649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15277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7" marR="7687" marT="7687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 la remuneración promedio anual por trabajador NEA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24"/>
          <p:cNvGraphicFramePr>
            <a:graphicFrameLocks noGrp="1"/>
          </p:cNvGraphicFramePr>
          <p:nvPr>
            <p:extLst/>
          </p:nvPr>
        </p:nvGraphicFramePr>
        <p:xfrm>
          <a:off x="1411202" y="1533525"/>
          <a:ext cx="8882619" cy="504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11202" y="6579833"/>
            <a:ext cx="6899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 Hacienda, Finanzas, Servicios y Obras Públicas </a:t>
            </a:r>
            <a:endParaRPr lang="es-AR" sz="11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del presupuesto provincial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202" y="6579833"/>
            <a:ext cx="6899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 Hacienda, Finanzas, Servicios y Obras Públicas </a:t>
            </a:r>
            <a:endParaRPr lang="es-AR" sz="1100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/>
          </p:nvPr>
        </p:nvGraphicFramePr>
        <p:xfrm>
          <a:off x="2023481" y="1501319"/>
          <a:ext cx="7931897" cy="459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 la composición de los recursos por fuente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202" y="6579833"/>
            <a:ext cx="6899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 Hacienda, Finanzas, Servicios y Obras Públicas </a:t>
            </a:r>
            <a:endParaRPr lang="es-AR" sz="1100" dirty="0"/>
          </a:p>
        </p:txBody>
      </p:sp>
      <p:graphicFrame>
        <p:nvGraphicFramePr>
          <p:cNvPr id="4" name="Gráfico 5"/>
          <p:cNvGraphicFramePr>
            <a:graphicFrameLocks noGrp="1"/>
          </p:cNvGraphicFramePr>
          <p:nvPr>
            <p:extLst/>
          </p:nvPr>
        </p:nvGraphicFramePr>
        <p:xfrm>
          <a:off x="1891037" y="1362074"/>
          <a:ext cx="9127030" cy="491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 la proyección recaudatoria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202" y="6579833"/>
            <a:ext cx="6899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 Hacienda, Finanzas, Servicios y Obras Públicas </a:t>
            </a:r>
            <a:endParaRPr lang="es-AR" sz="1100" dirty="0"/>
          </a:p>
        </p:txBody>
      </p:sp>
      <p:graphicFrame>
        <p:nvGraphicFramePr>
          <p:cNvPr id="5" name="Tabla 3"/>
          <p:cNvGraphicFramePr>
            <a:graphicFrameLocks noGrp="1"/>
          </p:cNvGraphicFramePr>
          <p:nvPr>
            <p:extLst/>
          </p:nvPr>
        </p:nvGraphicFramePr>
        <p:xfrm>
          <a:off x="854421" y="1692307"/>
          <a:ext cx="10646874" cy="47892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62148"/>
                <a:gridCol w="1680515"/>
                <a:gridCol w="1680515"/>
                <a:gridCol w="1630756"/>
                <a:gridCol w="1592940"/>
              </a:tblGrid>
              <a:tr h="233381"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1100" u="none" strike="noStrike" kern="1200" dirty="0" smtClean="0">
                          <a:effectLst/>
                        </a:rPr>
                        <a:t>Presupuesto </a:t>
                      </a:r>
                      <a:endParaRPr kumimoji="0"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6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1100" u="none" strike="noStrike" kern="1200" dirty="0" smtClean="0">
                          <a:effectLst/>
                        </a:rPr>
                        <a:t>JURISDICCIÓN</a:t>
                      </a:r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2016</a:t>
                      </a:r>
                      <a:endParaRPr kumimoji="0"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2017</a:t>
                      </a:r>
                      <a:endParaRPr kumimoji="0"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VARIACIÓN ABSOLUTA</a:t>
                      </a:r>
                      <a:endParaRPr kumimoji="0"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VARIACIÓN RELATIVA</a:t>
                      </a:r>
                      <a:endParaRPr kumimoji="0"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ctr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GOBERNACIÓN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$ 1.229.282,00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$ 1.511.254,00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$ 281.972,00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22,94%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GOBIERNO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$ 2.352.093,00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$ 3.001.353,00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$ 649.260,00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27,60%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 smtClean="0">
                          <a:effectLst/>
                        </a:rPr>
                        <a:t>MINISTERIO </a:t>
                      </a:r>
                      <a:r>
                        <a:rPr kumimoji="0" lang="es-ES" sz="1100" u="none" strike="noStrike" kern="1200" dirty="0">
                          <a:effectLst/>
                        </a:rPr>
                        <a:t>DE HAC. Y FINANZAS O.Y SERV.PUB.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$ 3.656.719,00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$ 4.244.295,00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$ 587.576,00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16,07%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9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DESARROLLO SOCIAL, LA MUJER Y LA JUVENTUD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$ 393.427,00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$ 476.682,00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$ 83.255,00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21,16%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SALUD PÚBLICA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$ 1.813.647,00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$ 2.330.032,00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$ 516.385,00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28,47%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DEL AGRO Y LA PRODUCCION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$ 1.118.699,00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$ 1.277.754,00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$ 159.055,00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14,22%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ECOLOGIA Y RECURSOS NATURALES RENOVABLES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$ 305.610,00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$ 342.642,00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$ 37.032,00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12,12%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CULTURA, EDUC.C.Y.TECN.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$ 1.127.648,00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$ 1.386.638,00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$ 258.990,00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22,97%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OBLIGACIONES A CARGO DEL TESORO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$ 5.710.501,00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$ 6.411.600,00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$ 701.099,00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12,28%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ACCION COOP, MUTUAL, COMERCIO E INTEGRACIÓN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$ 69.946,00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$ 88.500,00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$ 18.554,00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26,53%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TRABAJO Y EMPLEO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$ 59.275,00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$ 72.434,00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$ 13.159,00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22,20%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DERECHOS HUMANOS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$ 48.991,00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$ 47.281,00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-1.710,00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-3,49%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TURISMO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$ 75.560,00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$ 97.461,00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$ 21.901,00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28,98%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DEPORTES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$ 198.577,00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$ 198.577,00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MINISTERIO DE INDUSTRIA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$ 151.163,00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$ 151.163,00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SECRETARIA DE ESTADO DE ENERGIA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$ 118.790,00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$ 118.790,00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SECRETARIA DE ESTADO DE AGRICULTURA FAMILIAR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$ 150.209,00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$ 150.209,00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 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PODER JUDICIAL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$ 1.061.286,00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$ 1.343.972,00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$ 282.686,00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26,64%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TRIBUNAL DE CUENTAS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$ 242.284,00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$ 302.855,00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$ 60.571,00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25,00%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TRIBUNAL ELECTORAL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$ 36.181,00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$ 82.873,00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$ 46.692,00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129,05%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  <a:tr h="194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FISCALIA DE ESTADO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$ 31.710,00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$ 39.004,00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$ 7.294,00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1100" u="none" strike="noStrike" kern="1200" dirty="0">
                          <a:effectLst/>
                        </a:rPr>
                        <a:t>23,00%</a:t>
                      </a:r>
                      <a:endParaRPr kumimoji="0"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11" marR="8111" marT="8111" marB="0" anchor="b"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0216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Gasto público provincial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202" y="6579833"/>
            <a:ext cx="6899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 Hacienda, Finanzas, Servicios y Obras Públicas </a:t>
            </a:r>
            <a:endParaRPr lang="es-AR" sz="1100" dirty="0"/>
          </a:p>
        </p:txBody>
      </p:sp>
      <p:graphicFrame>
        <p:nvGraphicFramePr>
          <p:cNvPr id="6" name="Tabla 3"/>
          <p:cNvGraphicFramePr>
            <a:graphicFrameLocks noGrp="1"/>
          </p:cNvGraphicFramePr>
          <p:nvPr>
            <p:extLst/>
          </p:nvPr>
        </p:nvGraphicFramePr>
        <p:xfrm>
          <a:off x="2279577" y="1294245"/>
          <a:ext cx="8086640" cy="406993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93817"/>
                <a:gridCol w="1467093"/>
                <a:gridCol w="1424773"/>
                <a:gridCol w="1509411"/>
                <a:gridCol w="1791546"/>
              </a:tblGrid>
              <a:tr h="40941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PRESUPUESTO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873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FINALIDAD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2016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2017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VARIACIÓN ABSOLUTA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VARIACIÓN RELATIVA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9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ADMINISTRACION GENERAL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$ 5.811.249,00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$ 7.205.610,00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$ 1.394.361,00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24,0%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SEGURIDAD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$ 2.293.752,00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$ 2.690.341,00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$ 396.589,00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17,3%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9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SALUD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$ 5.325.823,00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$ 6.539.049,00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$ 1.213.226,00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22,8%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9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BIENESTAR SOCIAL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$ 4.670.869,00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$ 6.286.537,00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$ 1.615.668,00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34,6%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9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CULTURA Y EDUCACION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$ 8.891.791,00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$ 10.937.377,00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$ 2.045.586,00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23,0%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9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CIENCIA Y TECNICA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$ 195.102,00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$ 238.234,00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$ 43.132,00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22,1%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9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DES. DE LA ECONOMIA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$ 6.403.421,00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$ 7.295.281,00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$ 891.860,00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13,9%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9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DEUDA PÚBLICA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$ 37.672,00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$ 98.617,00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$ 60.945,00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161,8%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493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$ 33.629.679,00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$ 41.291.046,00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$ 7.661.367,00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22,8%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del gasto público presupuestado por finalidad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3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19" y="6374383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Informes Productivos Provinciales, Ministerio de Hacienda y Finanzas Públicas </a:t>
            </a:r>
            <a:endParaRPr lang="es-AR" sz="1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3541" y="341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Indicadores de actividad económica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5497" y="943786"/>
          <a:ext cx="10629899" cy="515976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230933"/>
                <a:gridCol w="1694348"/>
                <a:gridCol w="1464017"/>
                <a:gridCol w="2031955"/>
                <a:gridCol w="2208646"/>
              </a:tblGrid>
              <a:tr h="532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Misiones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País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Participación </a:t>
                      </a:r>
                      <a:r>
                        <a:rPr lang="es-ES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sobre </a:t>
                      </a:r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el Total Nacional (%)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Fuente - Período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ctr">
                    <a:solidFill>
                      <a:schemeClr val="tx2"/>
                    </a:solidFill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DEMOGRAFÍA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Población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1.189.446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43.131.966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INDEC. 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 ECONÓMICA PRODUCTIVA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Producto Bruto Geográfico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PBG Provincial-millones $ (a precios corrientes 2014)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156.515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Direc.de Estadisticas y Censos.Pcia.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Actividad Económica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Consumo cemento Portland (Tn)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268.231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12.125.031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AFCP.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Distribución de energía eléctrica (GWh)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1.941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132.01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CAMMESA.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Patentamiento (unidades)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11.667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635.326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ACARA.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Permisos de edificación (m2)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349.886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INDEC 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Venta de combustibles (m3)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524.272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22.352.505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MINEyM.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Exportaciones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Exportaciones (Millones US$ FOB)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56.752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INDEC.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Variación Anual 2015/2014,%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-15.1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-16.9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INDEC.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Principales Cadenas (Millones US$ FOB)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173,5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598,0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INDEC.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Yerbatera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86,5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INDEC.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Tealera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INDEC.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Tabacalera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INDEC. 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ANÁLISIS FISCAL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solidFill>
                      <a:schemeClr val="tx2"/>
                    </a:solidFill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Recursos trib. origen provincial/Recursos corrientes,%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23,7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**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Gasto en Personal/Gasto total,%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Resultado financiero,en millones $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-3902.7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DNCFP.MHyFP.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Resultado financiero/ Recursos corrientes,%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-16.2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Deuda Pública / Recursos corrientes,%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15,0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**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3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202" y="6579833"/>
            <a:ext cx="6899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 Hacienda, Finanzas, Servicios y Obras Públicas </a:t>
            </a:r>
            <a:endParaRPr lang="es-AR" sz="1100" dirty="0"/>
          </a:p>
        </p:txBody>
      </p:sp>
      <p:graphicFrame>
        <p:nvGraphicFramePr>
          <p:cNvPr id="5" name="Gráfico 8"/>
          <p:cNvGraphicFramePr>
            <a:graphicFrameLocks/>
          </p:cNvGraphicFramePr>
          <p:nvPr>
            <p:extLst/>
          </p:nvPr>
        </p:nvGraphicFramePr>
        <p:xfrm>
          <a:off x="1593410" y="1430749"/>
          <a:ext cx="92435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3541" y="2627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del stock de deuda sobre presupuesto ejecutado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202" y="6579833"/>
            <a:ext cx="6899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Ministerio de Hacienda, Finanzas, Servicios y Obras Públicas </a:t>
            </a:r>
            <a:endParaRPr lang="es-AR" sz="1100" dirty="0"/>
          </a:p>
        </p:txBody>
      </p:sp>
      <p:graphicFrame>
        <p:nvGraphicFramePr>
          <p:cNvPr id="6" name="Gráfico 7"/>
          <p:cNvGraphicFramePr>
            <a:graphicFrameLocks/>
          </p:cNvGraphicFramePr>
          <p:nvPr>
            <p:extLst/>
          </p:nvPr>
        </p:nvGraphicFramePr>
        <p:xfrm>
          <a:off x="2343149" y="1857375"/>
          <a:ext cx="7640747" cy="423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3541" y="672926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Evolución de los servicios de deuda sobre presupuesto ejecutado 2003-2016 y presupuesto 2017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314" y="190006"/>
            <a:ext cx="11236181" cy="797704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Producto Bruto Provincial </a:t>
            </a:r>
            <a:endParaRPr lang="es-ES_tradn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315" y="6290654"/>
            <a:ext cx="1143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Instituto Provincial de Estadísticas y Censos </a:t>
            </a:r>
            <a:endParaRPr lang="es-AR" sz="1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92644"/>
              </p:ext>
            </p:extLst>
          </p:nvPr>
        </p:nvGraphicFramePr>
        <p:xfrm>
          <a:off x="561315" y="1206311"/>
          <a:ext cx="11434527" cy="439070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724120"/>
                <a:gridCol w="2710407"/>
              </a:tblGrid>
              <a:tr h="24338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 dirty="0">
                          <a:effectLst/>
                        </a:rPr>
                        <a:t>Producto Bruto Provincial de Misiones. Año 2014 en $</a:t>
                      </a:r>
                      <a:endParaRPr lang="es-E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28784"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A - AGRICULTURA, GANADERÍA, GRANJA Y SILVICULTURA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$ 2,819,261,191.70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 – PESCA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$ 3,184,431.51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 - EXPLOTACION DE MINAS Y CANTERAS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$ 1,041,261,859.65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 - INDUSTRIA MANUFACTURERA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$ 35,817,994,362.48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 - ELECTRICIDAD Y AGUA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$ 3,307,796,175.70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F - CONSTRUCCIONES PUBLICAS Y PRIVADAS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$ 11,702,534,124.62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G - COMERCIO AL POR MAYOR Y MENOR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$ 32,083,442,899.63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 - RESTAURANTES Y HOTELES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$ 5,593,638,830.83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I - TRANSPORTE, ALMACENAMIENTO Y COMUNICACIONES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$ 25,655,587,463.33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J - INTERMEDIACION FINANCIERA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$ 14,801,504,091.31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K - ACTIVIDADES INMOBILIARIAS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$ 1,453,962,245.35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L - ADMINISTRACION PUBLICA Y DEFENSA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$ 8,396,119,473.87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M - SERVICIOS DE ENSEÑANZA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$ 8,853,884,236.35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N - SERVICIOS DE SALUD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$ 3,190,635,394.87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486775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O - OTRAS ACTIVIDADES DE SERVICIOS COMUNITARIOS, SOCIALES Y PERSONALES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$ 1,794,690,759.64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28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$ 156,515,497,540.85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4348714" y="5865547"/>
            <a:ext cx="169065" cy="1627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40239" y="5819788"/>
            <a:ext cx="630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Sector con potencial de crecimiento, representando el 52% del PBG </a:t>
            </a:r>
            <a:endParaRPr lang="es-ES" sz="1400" dirty="0"/>
          </a:p>
        </p:txBody>
      </p:sp>
      <p:sp>
        <p:nvSpPr>
          <p:cNvPr id="8" name="Elipse 7"/>
          <p:cNvSpPr/>
          <p:nvPr/>
        </p:nvSpPr>
        <p:spPr>
          <a:xfrm>
            <a:off x="7962354" y="3563326"/>
            <a:ext cx="169065" cy="1627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7064248" y="2901159"/>
            <a:ext cx="169065" cy="1627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450099" y="2389386"/>
            <a:ext cx="169065" cy="1627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240090" y="4440619"/>
            <a:ext cx="169065" cy="1627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4348714" y="6258713"/>
            <a:ext cx="169065" cy="16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640239" y="6258713"/>
            <a:ext cx="630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Sector que creció más del 50% entre 2012 y 2014 </a:t>
            </a:r>
            <a:endParaRPr lang="es-ES" sz="1400" dirty="0"/>
          </a:p>
        </p:txBody>
      </p:sp>
      <p:sp>
        <p:nvSpPr>
          <p:cNvPr id="14" name="Elipse 13"/>
          <p:cNvSpPr/>
          <p:nvPr/>
        </p:nvSpPr>
        <p:spPr>
          <a:xfrm>
            <a:off x="6766642" y="2389386"/>
            <a:ext cx="169065" cy="16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6491042" y="4434019"/>
            <a:ext cx="169065" cy="16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8240601" y="3557809"/>
            <a:ext cx="169065" cy="16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3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19" y="6374383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Informes Productivos Provinciales, Ministerio de Hacienda y Finanzas Públicas </a:t>
            </a:r>
            <a:endParaRPr lang="es-AR" sz="1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3541" y="341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Indicadores de actividad laboral y situación social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5497" y="943786"/>
          <a:ext cx="10629899" cy="423432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230933"/>
                <a:gridCol w="1694348"/>
                <a:gridCol w="1464017"/>
                <a:gridCol w="2031955"/>
                <a:gridCol w="2208646"/>
              </a:tblGrid>
              <a:tr h="532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Misiones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Paìs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Participación sb el Total Nacional (%)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Fuente - Período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SITUACIÓN LABORAL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Empleo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2trim2016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Desocupación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2trim2016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Asalariados sector privado (personas)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6,560,297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MTEySS.3tr2015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Empleo en la Administración Pública (personas)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2,227,662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INDEC.2016.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empleo no registrado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3trim2015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Remuneración Promedio - sector privado (pesos)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MTEySS.DIC.2015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empresas del sector privado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638,143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MTEySS.DIC.2015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SITUACIÓN SOCIAL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Energía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eléctrica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94.0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INDEC.2010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con características deficitarias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Conexión a banda ancha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INDEC.2014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Años de escolarización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matriculación-nivel secundario (12-18 años),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matriculación superior,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Ocupados con secundario completo,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Ocupados con instrucción superior completo,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EPH. 2tr2015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Mortalidad infantil (tasa 1.000 nacidos vivos),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MSAL.2013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Mortalidad materna (10.000 nacidos vivos)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MSAL.2013</a:t>
                      </a:r>
                    </a:p>
                  </a:txBody>
                  <a:tcPr marL="9525" marR="9525" marT="9525" marB="0" anchor="b"/>
                </a:tc>
              </a:tr>
              <a:tr h="1850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Población no cubierta con obra social o plan médico, 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INDEC.2013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7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19" y="6374383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Informes Productivos Provinciales, Ministerio de Hacienda y Finanzas Públicas </a:t>
            </a:r>
            <a:endParaRPr lang="es-AR" sz="1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3541" y="341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err="1" smtClean="0">
                <a:solidFill>
                  <a:schemeClr val="accent1"/>
                </a:solidFill>
              </a:rPr>
              <a:t>Indicadores</a:t>
            </a:r>
            <a:r>
              <a:rPr lang="es-ES_tradnl" sz="2800" b="1" dirty="0" smtClean="0">
                <a:solidFill>
                  <a:schemeClr val="accent1"/>
                </a:solidFill>
              </a:rPr>
              <a:t> fiscales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5496" y="943785"/>
          <a:ext cx="10830203" cy="227364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155161"/>
                <a:gridCol w="2179026"/>
                <a:gridCol w="1882808"/>
                <a:gridCol w="2613208"/>
              </a:tblGrid>
              <a:tr h="37066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Indicadores Fiscales. 2014 y </a:t>
                      </a:r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Var.Anual (%)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trib. provincial/ Recursos corrientes,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 en Personal / Gasto total ,%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 en Personal y Servicios / Gasto total ,%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financiero, en millones $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-3,902.70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financiero/ Recursos corrientes ,%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Pública / Recursos corrientes ,%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0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19" y="6374383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Informes Productivos Provinciales, Ministerio de Hacienda y Finanzas Públicas </a:t>
            </a:r>
            <a:endParaRPr lang="es-AR" sz="1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3541" y="341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Indicadores de comercio exterior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9296" y="944595"/>
          <a:ext cx="10830203" cy="444847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155161"/>
                <a:gridCol w="2179026"/>
                <a:gridCol w="1882808"/>
                <a:gridCol w="2613208"/>
              </a:tblGrid>
              <a:tr h="3706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Exportaciones de los principales productos (US$ Millones). Año 2014-2015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71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Principales 10 productos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Cadena de Valor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millones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US$ FOB)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7185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Pasta Celulósica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Forestal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Yerba mate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Yerbatera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 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Tealera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Tabacalera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Madera aserrada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Mandarina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Frutícola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Tealera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Tableros de madera (+9mm)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tablero de fibra de madera (+9mm)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manufacturas de madera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Provincial 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País 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68,407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56,752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Participación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Exportaciones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provinciales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nacionales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%)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3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19" y="6374383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Informes Productivos Provinciales, Ministerio de Hacienda y Finanzas Públicas </a:t>
            </a:r>
            <a:endParaRPr lang="es-AR" sz="1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3541" y="341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Infraestructura logística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9296" y="944595"/>
          <a:ext cx="10830203" cy="444847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155161"/>
                <a:gridCol w="2179026"/>
                <a:gridCol w="1882808"/>
                <a:gridCol w="2613208"/>
              </a:tblGrid>
              <a:tr h="37066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Condiciones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Infraestructura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Logística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Variante 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Fuente 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de red vial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de red vial Nacional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%  pavimentado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Vialidad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de red Provincial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% pavimentado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Vial Federal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de red ferroviaria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Estimación propia con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% operativo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en cartografía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Aeropuertos (internacionales)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Aeropuerto Internacional Cataratas del Iguazú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Distancia al centro de la ciudad (km)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ORSNA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Aeropuerto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Internacional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Posadas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Distancia al centro de la ciudad (km)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6.9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UNASUR - COSIPLAN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3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19" y="6374383"/>
            <a:ext cx="953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Informes Productivos Provinciales, Ministerio de Hacienda y Finanzas Públicas </a:t>
            </a:r>
            <a:endParaRPr lang="es-AR" sz="11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03541" y="34154"/>
            <a:ext cx="11317662" cy="797704"/>
          </a:xfrm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  <a:t>Principales indicadores</a:t>
            </a:r>
            <a:b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2800" b="1" dirty="0" smtClean="0">
                <a:solidFill>
                  <a:schemeClr val="accent1"/>
                </a:solidFill>
              </a:rPr>
              <a:t>Empleo registrado 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6723" y="1533529"/>
          <a:ext cx="11154481" cy="38195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742320"/>
                <a:gridCol w="871160"/>
                <a:gridCol w="871160"/>
                <a:gridCol w="1219625"/>
                <a:gridCol w="1208735"/>
                <a:gridCol w="1306740"/>
                <a:gridCol w="1016354"/>
                <a:gridCol w="871160"/>
                <a:gridCol w="871160"/>
                <a:gridCol w="1176067"/>
              </a:tblGrid>
              <a:tr h="24562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Empleo registrado (en miles de puestos de trabajo) y salario promedio del sector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5791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Misiones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Total País 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1582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Empleo registrado (en miles de puestos de trabajo)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Salario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promedio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2015                           (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Empleo (miles de puestos de trabajo)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Salarios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</a:tr>
              <a:tr h="835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Rama de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Año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                             2014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Año                           2015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Part.                                                                                                                                                                                                     2015 (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Variación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2014-2015           (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Participación                        al total </a:t>
                      </a:r>
                      <a:r>
                        <a:rPr lang="es-E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nac</a:t>
                      </a:r>
                      <a:r>
                        <a:rPr lang="es-E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              2015 (en %)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Año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Part.          2015      (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Promedio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2015           (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$)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>
                    <a:solidFill>
                      <a:schemeClr val="tx2"/>
                    </a:solidFill>
                  </a:tcPr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Agric.,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ganadería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y </a:t>
                      </a:r>
                      <a:r>
                        <a:rPr lang="en-US" sz="1100" u="none" strike="noStrike" dirty="0" err="1">
                          <a:effectLst/>
                        </a:rPr>
                        <a:t>pesca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5,376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9,030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Minería y petróleo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22,661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49,203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Industria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10,618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1,283.0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18,267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Comercio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11,411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1,176.2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13,583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Servicios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11,430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3,106.0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14,504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Electricidad, gas y agua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20,716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33,336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Construcción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8,695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470.5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11,148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  <a:tr h="24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105.9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111.7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100.0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5.5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1.7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10,544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6,560.3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100.0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15,277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78" marR="9378" marT="937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1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6099</Words>
  <Application>Microsoft Office PowerPoint</Application>
  <PresentationFormat>Widescreen</PresentationFormat>
  <Paragraphs>3497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de Office</vt:lpstr>
      <vt:lpstr>PowerPoint Presentation</vt:lpstr>
      <vt:lpstr>PowerPoint Presentation</vt:lpstr>
      <vt:lpstr>Principales indicadores Indicadores de actividad económica</vt:lpstr>
      <vt:lpstr>Producto Bruto Provincial </vt:lpstr>
      <vt:lpstr>Principales indicadores Indicadores de actividad laboral y situación social </vt:lpstr>
      <vt:lpstr>Principales indicadores Indicadores fiscales</vt:lpstr>
      <vt:lpstr>Principales indicadores Indicadores de comercio exterior</vt:lpstr>
      <vt:lpstr>Principales indicadores Infraestructura logística</vt:lpstr>
      <vt:lpstr>Principales indicadores Empleo registrado </vt:lpstr>
      <vt:lpstr>Principales indicadores Indicadores sociales</vt:lpstr>
      <vt:lpstr>Principales indicadores PBG 2013 – 2014 por sector económico </vt:lpstr>
      <vt:lpstr>Principales indicadores Valor agregado bruto a precios corrientes 2012,2013,2014</vt:lpstr>
      <vt:lpstr>Principales indicadores Distribución departamental del PBG 2014 </vt:lpstr>
      <vt:lpstr>Principales indicadores Evolución de cantidad de empresas por sector económico 1996-2014 </vt:lpstr>
      <vt:lpstr>Principales indicadores Evolución de cantidad de empresas por sector económico 1996-2014 </vt:lpstr>
      <vt:lpstr>Principales indicadores Evolución de la cantidad de empresas 2003-2014</vt:lpstr>
      <vt:lpstr>Principales indicadores Evolución de la cantidad de empresas 2003-2014 según origen </vt:lpstr>
      <vt:lpstr>Creación de empresas </vt:lpstr>
      <vt:lpstr>Principales indicadores Movilidad empresarial 2003-2014</vt:lpstr>
      <vt:lpstr>Principales indicadores Movilidad empresarial 2003-2014</vt:lpstr>
      <vt:lpstr>Creación de empleo en sector privado </vt:lpstr>
      <vt:lpstr>Principales indicadores Evolución del empleo privado por trimestre desde 2003-2014</vt:lpstr>
      <vt:lpstr>Principales indicadores Evolución de la participación porcentual del empleo asalariado privado 2003-2014</vt:lpstr>
      <vt:lpstr>Principales indicadores Evolución de la remuneración promedio anual por trabajador NEA </vt:lpstr>
      <vt:lpstr>Principales indicadores Evolución del presupuesto provincial </vt:lpstr>
      <vt:lpstr>Principales indicadores Evolución de la composición de los recursos por fuente </vt:lpstr>
      <vt:lpstr>Principales indicadores Evolución de la proyección recaudatoria </vt:lpstr>
      <vt:lpstr>Principales indicadores Gasto público provincial </vt:lpstr>
      <vt:lpstr>Principales indicadores Evolución del gasto público presupuestado por finalidad </vt:lpstr>
      <vt:lpstr>Principales indicadores Evolución del stock de deuda sobre presupuesto ejecutado </vt:lpstr>
      <vt:lpstr>Principales indicadores Evolución de los servicios de deuda sobre presupuesto ejecutado 2003-2016 y presupuesto 2017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Captura de Plusvalías IPRODHA_Misiones</dc:title>
  <dc:creator>Usuario de Microsoft Office</dc:creator>
  <cp:lastModifiedBy>Maxi Galli</cp:lastModifiedBy>
  <cp:revision>326</cp:revision>
  <dcterms:created xsi:type="dcterms:W3CDTF">2017-02-19T14:49:50Z</dcterms:created>
  <dcterms:modified xsi:type="dcterms:W3CDTF">2017-05-18T19:11:10Z</dcterms:modified>
</cp:coreProperties>
</file>